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9" r:id="rId4"/>
    <p:sldId id="261" r:id="rId5"/>
    <p:sldId id="262" r:id="rId6"/>
    <p:sldId id="263" r:id="rId7"/>
    <p:sldId id="294" r:id="rId8"/>
    <p:sldId id="264" r:id="rId9"/>
    <p:sldId id="265" r:id="rId10"/>
    <p:sldId id="266" r:id="rId11"/>
    <p:sldId id="268" r:id="rId12"/>
    <p:sldId id="260" r:id="rId13"/>
    <p:sldId id="269" r:id="rId14"/>
    <p:sldId id="270" r:id="rId15"/>
    <p:sldId id="272" r:id="rId16"/>
    <p:sldId id="273" r:id="rId17"/>
    <p:sldId id="274" r:id="rId18"/>
    <p:sldId id="275" r:id="rId19"/>
    <p:sldId id="276" r:id="rId20"/>
    <p:sldId id="283" r:id="rId21"/>
    <p:sldId id="280" r:id="rId22"/>
    <p:sldId id="281" r:id="rId23"/>
    <p:sldId id="277" r:id="rId24"/>
    <p:sldId id="278" r:id="rId25"/>
    <p:sldId id="282" r:id="rId26"/>
    <p:sldId id="285" r:id="rId27"/>
    <p:sldId id="286" r:id="rId28"/>
    <p:sldId id="288" r:id="rId29"/>
    <p:sldId id="289" r:id="rId30"/>
    <p:sldId id="290" r:id="rId31"/>
    <p:sldId id="291" r:id="rId32"/>
    <p:sldId id="292" r:id="rId33"/>
    <p:sldId id="271" r:id="rId34"/>
    <p:sldId id="293" r:id="rId35"/>
    <p:sldId id="296" r:id="rId36"/>
    <p:sldId id="295" r:id="rId37"/>
    <p:sldId id="258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22B5E"/>
    <a:srgbClr val="40285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799"/>
            <a:ext cx="8825658" cy="3640667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0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“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22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ea typeface="+mj-ea"/>
                <a:cs typeface="+mj-cs"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59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3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5" y="3129280"/>
            <a:ext cx="3401062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"/>
          <a:stretch/>
        </p:blipFill>
        <p:spPr>
          <a:xfrm>
            <a:off x="0" y="2669685"/>
            <a:ext cx="4035669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9/4/2022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1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>
            <a:lumMod val="60000"/>
            <a:lumOff val="4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mbWD0htjHxU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e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655276" y="2321169"/>
            <a:ext cx="83175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/>
              <a:t>J</a:t>
            </a:r>
            <a:r>
              <a:rPr lang="en-US" altLang="ko-KR" sz="2400"/>
              <a:t>aehong</a:t>
            </a:r>
            <a:r>
              <a:rPr lang="en-US" altLang="ko-KR"/>
              <a:t> </a:t>
            </a:r>
            <a:r>
              <a:rPr lang="en-US" altLang="ko-KR" sz="8000"/>
              <a:t>D</a:t>
            </a:r>
            <a:r>
              <a:rPr lang="en-US" altLang="ko-KR" sz="2400"/>
              <a:t>ocker </a:t>
            </a:r>
            <a:r>
              <a:rPr lang="en-US" altLang="ko-KR" sz="8000"/>
              <a:t>S</a:t>
            </a:r>
            <a:r>
              <a:rPr lang="en-US" altLang="ko-KR" sz="2400"/>
              <a:t>warm</a:t>
            </a:r>
            <a:r>
              <a:rPr lang="en-US" altLang="ko-KR"/>
              <a:t> </a:t>
            </a:r>
            <a:r>
              <a:rPr lang="en-US" altLang="ko-KR" sz="8000"/>
              <a:t>S</a:t>
            </a:r>
            <a:r>
              <a:rPr lang="en-US" altLang="ko-KR" sz="2400"/>
              <a:t>ervice</a:t>
            </a:r>
          </a:p>
          <a:p>
            <a:endParaRPr lang="en-US" altLang="ko-KR" sz="2400"/>
          </a:p>
          <a:p>
            <a:endParaRPr lang="en-US" altLang="ko-KR" sz="2400"/>
          </a:p>
          <a:p>
            <a:r>
              <a:rPr lang="en-US" altLang="ko-KR"/>
              <a:t>                                                           </a:t>
            </a:r>
          </a:p>
          <a:p>
            <a:r>
              <a:rPr lang="en-US" altLang="ko-KR"/>
              <a:t>                                                            										  		                                             </a:t>
            </a:r>
            <a:r>
              <a:rPr lang="ko-KR" altLang="en-US" b="1"/>
              <a:t>이재홍</a:t>
            </a:r>
            <a:r>
              <a:rPr lang="ko-KR" altLang="en-US"/>
              <a:t> </a:t>
            </a:r>
            <a:r>
              <a:rPr lang="en-US" altLang="ko-KR"/>
              <a:t>(Docker </a:t>
            </a:r>
            <a:r>
              <a:rPr lang="ko-KR" altLang="en-US"/>
              <a:t>토이 개인 프로젝트 </a:t>
            </a:r>
            <a:r>
              <a:rPr lang="en-US" altLang="ko-KR"/>
              <a:t>)</a:t>
            </a:r>
          </a:p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612" y="6418102"/>
            <a:ext cx="1005073" cy="43989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6418102"/>
            <a:ext cx="1671612" cy="439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9411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9314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/>
              <a:t>프로젝트 배경</a:t>
            </a:r>
            <a:r>
              <a:rPr lang="en-US" altLang="ko-KR" sz="3200"/>
              <a:t>_</a:t>
            </a:r>
            <a:r>
              <a:rPr lang="ko-KR" altLang="en-US" sz="1600"/>
              <a:t>프로젝트 </a:t>
            </a:r>
            <a:r>
              <a:rPr lang="en-US" altLang="ko-KR" sz="1600"/>
              <a:t>Monitoring </a:t>
            </a:r>
            <a:r>
              <a:rPr lang="ko-KR" altLang="en-US" sz="1600"/>
              <a:t>구조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62"/>
          <p:cNvSpPr/>
          <p:nvPr/>
        </p:nvSpPr>
        <p:spPr>
          <a:xfrm>
            <a:off x="8220808" y="1971412"/>
            <a:ext cx="3648808" cy="27500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8381268" y="2201011"/>
            <a:ext cx="332788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 </a:t>
            </a:r>
            <a:r>
              <a:rPr lang="ko-KR" altLang="en-US" sz="1400" b="1"/>
              <a:t>모니터링</a:t>
            </a:r>
            <a:r>
              <a:rPr lang="en-US" altLang="ko-KR" sz="1400" b="1"/>
              <a:t> </a:t>
            </a:r>
            <a:r>
              <a:rPr lang="ko-KR" altLang="en-US" sz="1400" b="1"/>
              <a:t>구조 </a:t>
            </a:r>
            <a:r>
              <a:rPr lang="en-US" altLang="ko-KR" sz="1400" b="1"/>
              <a:t>– Worker Node</a:t>
            </a:r>
          </a:p>
          <a:p>
            <a:endParaRPr lang="en-US" altLang="ko-KR" sz="1400"/>
          </a:p>
          <a:p>
            <a:r>
              <a:rPr lang="en-US" altLang="ko-KR" sz="1600"/>
              <a:t>cAdvisor </a:t>
            </a:r>
            <a:r>
              <a:rPr lang="ko-KR" altLang="en-US" sz="1600"/>
              <a:t>와 </a:t>
            </a:r>
            <a:r>
              <a:rPr lang="en-US" altLang="ko-KR" sz="1600"/>
              <a:t>Node Exporter </a:t>
            </a:r>
            <a:r>
              <a:rPr lang="ko-KR" altLang="en-US" sz="1600"/>
              <a:t>가 위치하며</a:t>
            </a:r>
            <a:r>
              <a:rPr lang="en-US" altLang="ko-KR" sz="1600"/>
              <a:t>, cAdvisor </a:t>
            </a:r>
            <a:r>
              <a:rPr lang="ko-KR" altLang="en-US" sz="1600"/>
              <a:t>는 </a:t>
            </a:r>
            <a:r>
              <a:rPr lang="en-US" altLang="ko-KR" sz="1600"/>
              <a:t>Container </a:t>
            </a:r>
            <a:r>
              <a:rPr lang="ko-KR" altLang="en-US" sz="1600"/>
              <a:t>환경을</a:t>
            </a:r>
            <a:r>
              <a:rPr lang="en-US" altLang="ko-KR" sz="1600"/>
              <a:t>, Node Exporter </a:t>
            </a:r>
            <a:r>
              <a:rPr lang="ko-KR" altLang="en-US" sz="1600"/>
              <a:t>는 </a:t>
            </a:r>
            <a:r>
              <a:rPr lang="en-US" altLang="ko-KR" sz="1600"/>
              <a:t>Node </a:t>
            </a:r>
            <a:r>
              <a:rPr lang="ko-KR" altLang="en-US" sz="1600"/>
              <a:t>의 환경에 대한 자원 사용량과 같은 </a:t>
            </a:r>
            <a:r>
              <a:rPr lang="en-US" altLang="ko-KR" sz="1600"/>
              <a:t>Data </a:t>
            </a:r>
            <a:r>
              <a:rPr lang="ko-KR" altLang="en-US" sz="1600"/>
              <a:t>를 모니터링 합니다</a:t>
            </a:r>
            <a:endParaRPr lang="en-US" altLang="ko-KR" sz="16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8" y="1667241"/>
            <a:ext cx="7952073" cy="450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3885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9314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/>
              <a:t>프로젝트 배경</a:t>
            </a:r>
            <a:r>
              <a:rPr lang="en-US" altLang="ko-KR" sz="3200"/>
              <a:t>_</a:t>
            </a:r>
            <a:r>
              <a:rPr lang="ko-KR" altLang="en-US" sz="1600"/>
              <a:t>프로젝트 </a:t>
            </a:r>
            <a:r>
              <a:rPr lang="en-US" altLang="ko-KR" sz="1600"/>
              <a:t>Network </a:t>
            </a:r>
            <a:r>
              <a:rPr lang="ko-KR" altLang="en-US" sz="1600"/>
              <a:t>구조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62"/>
          <p:cNvSpPr/>
          <p:nvPr/>
        </p:nvSpPr>
        <p:spPr>
          <a:xfrm>
            <a:off x="8220808" y="1971412"/>
            <a:ext cx="3648808" cy="371721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8381268" y="2201011"/>
            <a:ext cx="3327888" cy="32316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 </a:t>
            </a:r>
            <a:r>
              <a:rPr lang="en-US" altLang="ko-KR" sz="1400" b="1"/>
              <a:t>Network </a:t>
            </a:r>
            <a:r>
              <a:rPr lang="ko-KR" altLang="en-US" sz="1400" b="1"/>
              <a:t>구조</a:t>
            </a:r>
            <a:endParaRPr lang="en-US" altLang="ko-KR" sz="1400" b="1"/>
          </a:p>
          <a:p>
            <a:endParaRPr lang="en-US" altLang="ko-KR" sz="1400"/>
          </a:p>
          <a:p>
            <a:pPr marL="285750" indent="-285750">
              <a:buFontTx/>
              <a:buChar char="-"/>
            </a:pPr>
            <a:r>
              <a:rPr lang="en-US" altLang="ko-KR" sz="1600"/>
              <a:t>Node </a:t>
            </a:r>
            <a:r>
              <a:rPr lang="ko-KR" altLang="en-US" sz="1600"/>
              <a:t>의 </a:t>
            </a:r>
            <a:r>
              <a:rPr lang="en-US" altLang="ko-KR" sz="1600"/>
              <a:t>Network </a:t>
            </a:r>
            <a:r>
              <a:rPr lang="ko-KR" altLang="en-US" sz="1600"/>
              <a:t>는 </a:t>
            </a:r>
            <a:r>
              <a:rPr lang="en-US" altLang="ko-KR" sz="1600"/>
              <a:t>211.183.3.0 </a:t>
            </a:r>
            <a:r>
              <a:rPr lang="ko-KR" altLang="en-US" sz="1600"/>
              <a:t>대역을 사용하며</a:t>
            </a:r>
            <a:r>
              <a:rPr lang="en-US" altLang="ko-KR" sz="1600"/>
              <a:t>, Manager Node </a:t>
            </a:r>
            <a:r>
              <a:rPr lang="ko-KR" altLang="en-US" sz="1600"/>
              <a:t>와 </a:t>
            </a:r>
            <a:r>
              <a:rPr lang="en-US" altLang="ko-KR" sz="1600"/>
              <a:t>Worker Node </a:t>
            </a:r>
            <a:r>
              <a:rPr lang="ko-KR" altLang="en-US" sz="1600"/>
              <a:t>는 </a:t>
            </a:r>
            <a:r>
              <a:rPr lang="en-US" altLang="ko-KR" sz="1600"/>
              <a:t>Cluster </a:t>
            </a:r>
            <a:r>
              <a:rPr lang="ko-KR" altLang="en-US" sz="1600"/>
              <a:t>환경을 구성하여 </a:t>
            </a:r>
            <a:r>
              <a:rPr lang="en-US" altLang="ko-KR" sz="1600"/>
              <a:t>Ingress Network </a:t>
            </a:r>
            <a:r>
              <a:rPr lang="ko-KR" altLang="en-US" sz="1600"/>
              <a:t>를 사용합니다</a:t>
            </a: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en-US" altLang="ko-KR" sz="1600"/>
              <a:t>Stack </a:t>
            </a:r>
            <a:r>
              <a:rPr lang="ko-KR" altLang="en-US" sz="1600"/>
              <a:t>배포시 사설 </a:t>
            </a:r>
            <a:r>
              <a:rPr lang="en-US" altLang="ko-KR" sz="1600"/>
              <a:t>Overlay Network </a:t>
            </a:r>
            <a:r>
              <a:rPr lang="ko-KR" altLang="en-US" sz="1600"/>
              <a:t>를 생성하여 </a:t>
            </a:r>
            <a:r>
              <a:rPr lang="en-US" altLang="ko-KR" sz="1600"/>
              <a:t>Haproxy </a:t>
            </a:r>
            <a:r>
              <a:rPr lang="ko-KR" altLang="en-US" sz="1600"/>
              <a:t>를 통해 다른 </a:t>
            </a:r>
            <a:r>
              <a:rPr lang="en-US" altLang="ko-KR" sz="1600"/>
              <a:t>Container </a:t>
            </a:r>
            <a:r>
              <a:rPr lang="ko-KR" altLang="en-US" sz="1600"/>
              <a:t>에게 접근하게 구성합니다</a:t>
            </a:r>
            <a:endParaRPr lang="en-US" altLang="ko-KR" sz="16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18" y="1532690"/>
            <a:ext cx="7820019" cy="4845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481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5576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2. </a:t>
            </a:r>
            <a:r>
              <a:rPr lang="ko-KR" altLang="en-US" sz="3200"/>
              <a:t>프로젝트 팀 구성 및 역활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4125589"/>
              </p:ext>
            </p:extLst>
          </p:nvPr>
        </p:nvGraphicFramePr>
        <p:xfrm>
          <a:off x="1359986" y="2277223"/>
          <a:ext cx="9484476" cy="3337514"/>
        </p:xfrm>
        <a:graphic>
          <a:graphicData uri="http://schemas.openxmlformats.org/drawingml/2006/table">
            <a:tbl>
              <a:tblPr firstRow="1" bandRow="1">
                <a:tableStyleId>{8EC20E35-A176-4012-BC5E-935CFFF8708E}</a:tableStyleId>
              </a:tblPr>
              <a:tblGrid>
                <a:gridCol w="1843350">
                  <a:extLst>
                    <a:ext uri="{9D8B030D-6E8A-4147-A177-3AD203B41FA5}">
                      <a16:colId xmlns:a16="http://schemas.microsoft.com/office/drawing/2014/main" val="3552779442"/>
                    </a:ext>
                  </a:extLst>
                </a:gridCol>
                <a:gridCol w="7641126">
                  <a:extLst>
                    <a:ext uri="{9D8B030D-6E8A-4147-A177-3AD203B41FA5}">
                      <a16:colId xmlns:a16="http://schemas.microsoft.com/office/drawing/2014/main" val="925769938"/>
                    </a:ext>
                  </a:extLst>
                </a:gridCol>
              </a:tblGrid>
              <a:tr h="113330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훈련생</a:t>
                      </a: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/>
                        <a:t>역할</a:t>
                      </a:r>
                    </a:p>
                  </a:txBody>
                  <a:tcPr marT="45741" marB="45741" anchor="ctr"/>
                </a:tc>
                <a:extLst>
                  <a:ext uri="{0D108BD9-81ED-4DB2-BD59-A6C34878D82A}">
                    <a16:rowId xmlns:a16="http://schemas.microsoft.com/office/drawing/2014/main" val="806720817"/>
                  </a:ext>
                </a:extLst>
              </a:tr>
              <a:tr h="2204205">
                <a:tc>
                  <a:txBody>
                    <a:bodyPr/>
                    <a:lstStyle/>
                    <a:p>
                      <a:pPr algn="ctr" latinLnBrk="1"/>
                      <a:r>
                        <a:rPr kumimoji="0" lang="ko-KR" altLang="en-US" sz="2000" b="1" i="0" u="none" strike="noStrike" kern="1200" cap="none" spc="0" normalizeH="0" baseline="0" noProof="0">
                          <a:ln>
                            <a:noFill/>
                          </a:ln>
                          <a:effectLst/>
                          <a:uLnTx/>
                          <a:uFillTx/>
                        </a:rPr>
                        <a:t>이재홍</a:t>
                      </a:r>
                      <a:endParaRPr kumimoji="0" lang="en-US" altLang="ko-KR" sz="2000" b="1" i="0" u="none" strike="noStrike" kern="1200" cap="none" spc="0" normalizeH="0" baseline="0" noProof="0" dirty="0">
                        <a:ln>
                          <a:noFill/>
                        </a:ln>
                        <a:effectLst/>
                        <a:uLnTx/>
                        <a:uFillTx/>
                      </a:endParaRPr>
                    </a:p>
                  </a:txBody>
                  <a:tcPr marT="45741" marB="45741" anchor="ctr"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kumimoji="0" lang="en-US" altLang="ko-KR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Docker Swarm Mode </a:t>
                      </a:r>
                      <a:r>
                        <a:rPr kumimoji="0" lang="ko-KR" altLang="en-US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환경 구축</a:t>
                      </a:r>
                      <a:endParaRPr kumimoji="0" lang="en-US" altLang="ko-KR" sz="16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kumimoji="0" lang="en-US" altLang="ko-KR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Harbor </a:t>
                      </a:r>
                      <a:r>
                        <a:rPr kumimoji="0" lang="ko-KR" altLang="en-US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저장소 구축</a:t>
                      </a:r>
                      <a:endParaRPr kumimoji="0" lang="en-US" altLang="ko-KR" sz="16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kumimoji="0" lang="en-US" altLang="ko-KR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Dialog </a:t>
                      </a:r>
                      <a:r>
                        <a:rPr kumimoji="0" lang="ko-KR" altLang="en-US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구현</a:t>
                      </a:r>
                      <a:endParaRPr kumimoji="0" lang="en-US" altLang="ko-KR" sz="16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kumimoji="0" lang="en-US" altLang="ko-KR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Docker Stack </a:t>
                      </a:r>
                      <a:r>
                        <a:rPr kumimoji="0" lang="ko-KR" altLang="en-US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배포 프로그램 구현</a:t>
                      </a:r>
                      <a:endParaRPr kumimoji="0" lang="en-US" altLang="ko-KR" sz="16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kumimoji="0" lang="en-US" altLang="ko-KR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Prometheus &amp; Grafana &amp; cAdvisor </a:t>
                      </a:r>
                      <a:r>
                        <a:rPr kumimoji="0" lang="ko-KR" altLang="en-US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모니터링 환경 구축</a:t>
                      </a:r>
                      <a:endParaRPr kumimoji="0" lang="en-US" altLang="ko-KR" sz="1600" b="1" i="0" u="none" strike="noStrike" kern="1200" cap="none" spc="0" normalizeH="0" baseline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r>
                        <a:rPr kumimoji="0" lang="en-US" altLang="ko-KR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Error </a:t>
                      </a:r>
                      <a:r>
                        <a:rPr kumimoji="0" lang="ko-KR" altLang="en-US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수정 및 </a:t>
                      </a:r>
                      <a:r>
                        <a:rPr kumimoji="0" lang="en-US" altLang="ko-KR" sz="1600" b="1" i="0" u="none" strike="noStrike" kern="1200" cap="none" spc="0" normalizeH="0" baseline="0">
                          <a:ln>
                            <a:noFill/>
                          </a:ln>
                          <a:solidFill>
                            <a:schemeClr val="dk1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Test</a:t>
                      </a:r>
                    </a:p>
                    <a:p>
                      <a:pPr marL="285750" indent="-285750" latinLnBrk="1">
                        <a:buFont typeface="Wingdings" panose="05000000000000000000" pitchFamily="2" charset="2"/>
                        <a:buChar char="§"/>
                      </a:pPr>
                      <a:endParaRPr kumimoji="0" lang="ko-KR" altLang="en-US" sz="1600" i="1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dk1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/>
                </a:tc>
                <a:extLst>
                  <a:ext uri="{0D108BD9-81ED-4DB2-BD59-A6C34878D82A}">
                    <a16:rowId xmlns:a16="http://schemas.microsoft.com/office/drawing/2014/main" val="380935637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4380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5576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3. </a:t>
            </a:r>
            <a:r>
              <a:rPr lang="ko-KR" altLang="en-US" sz="3200"/>
              <a:t>프로젝트 수행 절차 및 방법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타원 2"/>
          <p:cNvSpPr/>
          <p:nvPr/>
        </p:nvSpPr>
        <p:spPr>
          <a:xfrm>
            <a:off x="1811216" y="1916723"/>
            <a:ext cx="1723292" cy="1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08/29</a:t>
            </a:r>
          </a:p>
          <a:p>
            <a:pPr algn="ctr"/>
            <a:r>
              <a:rPr lang="ko-KR" altLang="en-US"/>
              <a:t>월</a:t>
            </a:r>
          </a:p>
        </p:txBody>
      </p:sp>
      <p:sp>
        <p:nvSpPr>
          <p:cNvPr id="7" name="타원 6"/>
          <p:cNvSpPr/>
          <p:nvPr/>
        </p:nvSpPr>
        <p:spPr>
          <a:xfrm>
            <a:off x="8622324" y="1916723"/>
            <a:ext cx="1723292" cy="1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08.31</a:t>
            </a:r>
          </a:p>
          <a:p>
            <a:pPr algn="ctr"/>
            <a:r>
              <a:rPr lang="ko-KR" altLang="en-US"/>
              <a:t>수</a:t>
            </a:r>
          </a:p>
        </p:txBody>
      </p:sp>
      <p:sp>
        <p:nvSpPr>
          <p:cNvPr id="8" name="타원 7"/>
          <p:cNvSpPr/>
          <p:nvPr/>
        </p:nvSpPr>
        <p:spPr>
          <a:xfrm>
            <a:off x="5216770" y="1916723"/>
            <a:ext cx="1723292" cy="1485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08.30</a:t>
            </a:r>
          </a:p>
          <a:p>
            <a:pPr algn="ctr"/>
            <a:r>
              <a:rPr lang="ko-KR" altLang="en-US"/>
              <a:t>화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33949" y="3623983"/>
            <a:ext cx="307782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프로젝트 준비</a:t>
            </a:r>
            <a:endParaRPr lang="en-US" altLang="ko-KR"/>
          </a:p>
          <a:p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프로젝트 주제 선정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프로젝트 사용 기술 조사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프로젝트 구조 설계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개발 환경 구성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539503" y="3623983"/>
            <a:ext cx="30778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프로젝트 구현</a:t>
            </a:r>
            <a:endParaRPr lang="en-US" altLang="ko-KR"/>
          </a:p>
          <a:p>
            <a:pPr algn="ctr"/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Dialog </a:t>
            </a:r>
            <a:r>
              <a:rPr lang="ko-KR" altLang="en-US"/>
              <a:t>구현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주요 기능 구현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Harbor </a:t>
            </a:r>
            <a:r>
              <a:rPr lang="ko-KR" altLang="en-US"/>
              <a:t>저장소 구축</a:t>
            </a:r>
            <a:endParaRPr lang="en-US" altLang="ko-KR"/>
          </a:p>
        </p:txBody>
      </p:sp>
      <p:sp>
        <p:nvSpPr>
          <p:cNvPr id="12" name="TextBox 11"/>
          <p:cNvSpPr txBox="1"/>
          <p:nvPr/>
        </p:nvSpPr>
        <p:spPr>
          <a:xfrm>
            <a:off x="7945057" y="3623983"/>
            <a:ext cx="35056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/>
              <a:t>프로젝트 구현 및 유지보수</a:t>
            </a:r>
            <a:endParaRPr lang="en-US" altLang="ko-KR"/>
          </a:p>
          <a:p>
            <a:pPr algn="ctr"/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모니터링 환경 구축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주요 기능 오류 수정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en-US" altLang="ko-KR"/>
              <a:t>Dialog </a:t>
            </a:r>
            <a:r>
              <a:rPr lang="ko-KR" altLang="en-US"/>
              <a:t>오류 방지 기능 구현</a:t>
            </a:r>
            <a:endParaRPr lang="en-US" altLang="ko-KR"/>
          </a:p>
          <a:p>
            <a:pPr marL="285750" indent="-285750">
              <a:buFontTx/>
              <a:buChar char="-"/>
            </a:pPr>
            <a:r>
              <a:rPr lang="ko-KR" altLang="en-US"/>
              <a:t>기능 </a:t>
            </a:r>
            <a:r>
              <a:rPr lang="en-US" altLang="ko-KR"/>
              <a:t>Test</a:t>
            </a:r>
          </a:p>
        </p:txBody>
      </p:sp>
      <p:sp>
        <p:nvSpPr>
          <p:cNvPr id="13" name="이등변 삼각형 12"/>
          <p:cNvSpPr/>
          <p:nvPr/>
        </p:nvSpPr>
        <p:spPr>
          <a:xfrm rot="5400000">
            <a:off x="4242590" y="2443443"/>
            <a:ext cx="365160" cy="4267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이등변 삼각형 13"/>
          <p:cNvSpPr/>
          <p:nvPr/>
        </p:nvSpPr>
        <p:spPr>
          <a:xfrm rot="5400000">
            <a:off x="7648144" y="2443443"/>
            <a:ext cx="365160" cy="42679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47231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6402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프로젝트 수행 결과</a:t>
            </a:r>
            <a:r>
              <a:rPr lang="en-US" altLang="ko-KR" sz="3200"/>
              <a:t>_</a:t>
            </a:r>
            <a:r>
              <a:rPr lang="en-US" altLang="ko-KR" sz="1600"/>
              <a:t>Dialog</a:t>
            </a:r>
            <a:endParaRPr lang="ko-KR" altLang="en-US" sz="1600"/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7641" y="1971412"/>
            <a:ext cx="5573590" cy="3879219"/>
          </a:xfrm>
          <a:prstGeom prst="rect">
            <a:avLst/>
          </a:prstGeom>
        </p:spPr>
      </p:pic>
      <p:sp>
        <p:nvSpPr>
          <p:cNvPr id="15" name="모서리가 둥근 직사각형 14"/>
          <p:cNvSpPr/>
          <p:nvPr/>
        </p:nvSpPr>
        <p:spPr>
          <a:xfrm>
            <a:off x="7962322" y="2877020"/>
            <a:ext cx="3648808" cy="181807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122782" y="3106619"/>
            <a:ext cx="33278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 </a:t>
            </a:r>
            <a:r>
              <a:rPr lang="en-US" altLang="ko-KR" sz="1600" b="1"/>
              <a:t>Main Menu</a:t>
            </a:r>
          </a:p>
          <a:p>
            <a:endParaRPr lang="en-US" altLang="ko-KR" sz="1400" b="1"/>
          </a:p>
          <a:p>
            <a:r>
              <a:rPr lang="ko-KR" altLang="en-US" sz="1400"/>
              <a:t>위에서 부터 </a:t>
            </a:r>
            <a:r>
              <a:rPr lang="en-US" altLang="ko-KR" sz="1400"/>
              <a:t>Stack </a:t>
            </a:r>
            <a:r>
              <a:rPr lang="ko-KR" altLang="en-US" sz="1400"/>
              <a:t>조회</a:t>
            </a:r>
            <a:r>
              <a:rPr lang="en-US" altLang="ko-KR" sz="1400"/>
              <a:t>, Stack </a:t>
            </a:r>
            <a:r>
              <a:rPr lang="ko-KR" altLang="en-US" sz="1400"/>
              <a:t>삭제</a:t>
            </a:r>
            <a:r>
              <a:rPr lang="en-US" altLang="ko-KR" sz="1400"/>
              <a:t>, Stack </a:t>
            </a:r>
            <a:r>
              <a:rPr lang="ko-KR" altLang="en-US" sz="1400"/>
              <a:t>배포</a:t>
            </a:r>
            <a:r>
              <a:rPr lang="en-US" altLang="ko-KR" sz="1400"/>
              <a:t>, </a:t>
            </a:r>
            <a:r>
              <a:rPr lang="ko-KR" altLang="en-US" sz="1400"/>
              <a:t>프로그램 종료의 기능을</a:t>
            </a:r>
            <a:r>
              <a:rPr lang="en-US" altLang="ko-KR" sz="1400"/>
              <a:t> </a:t>
            </a:r>
            <a:r>
              <a:rPr lang="ko-KR" altLang="en-US" sz="1400"/>
              <a:t>제공합니다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421894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6402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프로젝트 수행 결과</a:t>
            </a:r>
            <a:r>
              <a:rPr lang="en-US" altLang="ko-KR" sz="3200"/>
              <a:t>_</a:t>
            </a:r>
            <a:r>
              <a:rPr lang="en-US" altLang="ko-KR" sz="1600"/>
              <a:t>Dialog</a:t>
            </a:r>
            <a:endParaRPr lang="ko-KR" altLang="en-US" sz="1600"/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7962322" y="2877020"/>
            <a:ext cx="3648808" cy="268851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122782" y="3106619"/>
            <a:ext cx="348834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 </a:t>
            </a:r>
            <a:r>
              <a:rPr lang="en-US" altLang="ko-KR" sz="1600" b="1"/>
              <a:t>CREATE STACK – STACK </a:t>
            </a:r>
            <a:r>
              <a:rPr lang="ko-KR" altLang="en-US" sz="1600" b="1"/>
              <a:t>배포하기</a:t>
            </a:r>
            <a:endParaRPr lang="en-US" altLang="ko-KR" sz="1600" b="1"/>
          </a:p>
          <a:p>
            <a:endParaRPr lang="en-US" altLang="ko-KR" sz="1400" b="1"/>
          </a:p>
          <a:p>
            <a:pPr marL="285750" indent="-285750">
              <a:buFontTx/>
              <a:buChar char="-"/>
            </a:pPr>
            <a:r>
              <a:rPr lang="ko-KR" altLang="en-US" sz="1400"/>
              <a:t>사용자로부터 </a:t>
            </a:r>
            <a:r>
              <a:rPr lang="en-US" altLang="ko-KR" sz="1400"/>
              <a:t>STACK </a:t>
            </a:r>
            <a:r>
              <a:rPr lang="ko-KR" altLang="en-US" sz="1400"/>
              <a:t>이름</a:t>
            </a:r>
            <a:r>
              <a:rPr lang="en-US" altLang="ko-KR" sz="1400"/>
              <a:t>, </a:t>
            </a:r>
            <a:r>
              <a:rPr lang="ko-KR" altLang="en-US" sz="1400"/>
              <a:t>배포할 </a:t>
            </a:r>
            <a:r>
              <a:rPr lang="en-US" altLang="ko-KR" sz="1400"/>
              <a:t>Service </a:t>
            </a:r>
            <a:r>
              <a:rPr lang="ko-KR" altLang="en-US" sz="1400"/>
              <a:t>종류</a:t>
            </a:r>
            <a:r>
              <a:rPr lang="en-US" altLang="ko-KR" sz="1400"/>
              <a:t>, Replicas </a:t>
            </a:r>
            <a:r>
              <a:rPr lang="ko-KR" altLang="en-US" sz="1400"/>
              <a:t>수</a:t>
            </a:r>
            <a:r>
              <a:rPr lang="en-US" altLang="ko-KR" sz="1400"/>
              <a:t>, Clone </a:t>
            </a:r>
            <a:r>
              <a:rPr lang="ko-KR" altLang="en-US" sz="1400"/>
              <a:t>할 </a:t>
            </a:r>
            <a:r>
              <a:rPr lang="en-US" altLang="ko-KR" sz="1400"/>
              <a:t>Github </a:t>
            </a:r>
            <a:r>
              <a:rPr lang="ko-KR" altLang="en-US" sz="1400"/>
              <a:t>주소 순으로  입력 받습니다</a:t>
            </a:r>
            <a:endParaRPr lang="en-US" altLang="ko-KR" sz="1400"/>
          </a:p>
          <a:p>
            <a:pPr marL="285750" indent="-285750">
              <a:buFontTx/>
              <a:buChar char="-"/>
            </a:pPr>
            <a:endParaRPr lang="en-US" altLang="ko-KR" sz="1400"/>
          </a:p>
          <a:p>
            <a:pPr marL="285750" indent="-285750">
              <a:buFontTx/>
              <a:buChar char="-"/>
            </a:pPr>
            <a:r>
              <a:rPr lang="ko-KR" altLang="en-US" sz="1400"/>
              <a:t>만약</a:t>
            </a:r>
            <a:r>
              <a:rPr lang="en-US" altLang="ko-KR" sz="1400"/>
              <a:t>, Data </a:t>
            </a:r>
            <a:r>
              <a:rPr lang="ko-KR" altLang="en-US" sz="1400"/>
              <a:t>를 입력하지 않고 </a:t>
            </a:r>
            <a:r>
              <a:rPr lang="en-US" altLang="ko-KR" sz="1400"/>
              <a:t>OK </a:t>
            </a:r>
            <a:r>
              <a:rPr lang="ko-KR" altLang="en-US" sz="1400"/>
              <a:t>를 누르거나</a:t>
            </a:r>
            <a:r>
              <a:rPr lang="en-US" altLang="ko-KR" sz="1400"/>
              <a:t>, Cancel </a:t>
            </a:r>
            <a:r>
              <a:rPr lang="ko-KR" altLang="en-US" sz="1400"/>
              <a:t>을 누르면</a:t>
            </a:r>
            <a:r>
              <a:rPr lang="en-US" altLang="ko-KR" sz="1400"/>
              <a:t>, </a:t>
            </a:r>
            <a:r>
              <a:rPr lang="ko-KR" altLang="en-US" sz="1400"/>
              <a:t>배포 프로세스를 종료 후 </a:t>
            </a:r>
            <a:r>
              <a:rPr lang="en-US" altLang="ko-KR" sz="1400"/>
              <a:t>Main Menu </a:t>
            </a:r>
            <a:r>
              <a:rPr lang="ko-KR" altLang="en-US" sz="1400"/>
              <a:t>로 돌아갑니다</a:t>
            </a:r>
            <a:endParaRPr lang="en-US" altLang="ko-KR" sz="1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70" y="1596640"/>
            <a:ext cx="3308473" cy="22239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083" y="1595546"/>
            <a:ext cx="3414499" cy="22189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870" y="4199326"/>
            <a:ext cx="3308473" cy="220866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083" y="4193049"/>
            <a:ext cx="3414499" cy="2221219"/>
          </a:xfrm>
          <a:prstGeom prst="rect">
            <a:avLst/>
          </a:prstGeom>
        </p:spPr>
      </p:pic>
      <p:cxnSp>
        <p:nvCxnSpPr>
          <p:cNvPr id="10" name="직선 연결선 9"/>
          <p:cNvCxnSpPr>
            <a:stCxn id="2" idx="3"/>
            <a:endCxn id="3" idx="1"/>
          </p:cNvCxnSpPr>
          <p:nvPr/>
        </p:nvCxnSpPr>
        <p:spPr>
          <a:xfrm flipV="1">
            <a:off x="3786343" y="2705026"/>
            <a:ext cx="380740" cy="359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 flipH="1">
            <a:off x="3786343" y="3727938"/>
            <a:ext cx="380740" cy="4651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7" idx="3"/>
            <a:endCxn id="8" idx="1"/>
          </p:cNvCxnSpPr>
          <p:nvPr/>
        </p:nvCxnSpPr>
        <p:spPr>
          <a:xfrm>
            <a:off x="3786343" y="5303659"/>
            <a:ext cx="38074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38065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6402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프로젝트 수행 결과</a:t>
            </a:r>
            <a:r>
              <a:rPr lang="en-US" altLang="ko-KR" sz="3200"/>
              <a:t>_</a:t>
            </a:r>
            <a:r>
              <a:rPr lang="en-US" altLang="ko-KR" sz="1600"/>
              <a:t>Dialog</a:t>
            </a:r>
            <a:endParaRPr lang="ko-KR" altLang="en-US" sz="1600"/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7962322" y="2877020"/>
            <a:ext cx="3648808" cy="268851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122782" y="3036280"/>
            <a:ext cx="348834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 </a:t>
            </a:r>
            <a:r>
              <a:rPr lang="en-US" altLang="ko-KR" sz="1600" b="1"/>
              <a:t>CREATE STACK – STACK </a:t>
            </a:r>
            <a:r>
              <a:rPr lang="ko-KR" altLang="en-US" sz="1600" b="1"/>
              <a:t>배포하기</a:t>
            </a:r>
            <a:endParaRPr lang="en-US" altLang="ko-KR" sz="1600" b="1"/>
          </a:p>
          <a:p>
            <a:endParaRPr lang="en-US" altLang="ko-KR" sz="1400" b="1"/>
          </a:p>
          <a:p>
            <a:r>
              <a:rPr lang="en-US" altLang="ko-KR" sz="1400"/>
              <a:t>Web </a:t>
            </a:r>
            <a:r>
              <a:rPr lang="ko-KR" altLang="en-US" sz="1400"/>
              <a:t>서비스의 종류에는</a:t>
            </a:r>
            <a:endParaRPr lang="en-US" altLang="ko-KR" sz="1400"/>
          </a:p>
          <a:p>
            <a:endParaRPr lang="en-US" altLang="ko-KR" sz="1400"/>
          </a:p>
          <a:p>
            <a:pPr marL="342900" indent="-342900">
              <a:buAutoNum type="arabicPeriod"/>
            </a:pPr>
            <a:r>
              <a:rPr lang="en-US" altLang="ko-KR" sz="1400"/>
              <a:t>Nginx &amp; Haproxy </a:t>
            </a:r>
            <a:r>
              <a:rPr lang="ko-KR" altLang="en-US" sz="1400"/>
              <a:t>서비스</a:t>
            </a:r>
            <a:endParaRPr lang="en-US" altLang="ko-KR" sz="1400"/>
          </a:p>
          <a:p>
            <a:pPr marL="342900" indent="-342900">
              <a:buAutoNum type="arabicPeriod"/>
            </a:pPr>
            <a:r>
              <a:rPr lang="en-US" altLang="ko-KR" sz="1400"/>
              <a:t>Httpd &amp; Haproxy </a:t>
            </a:r>
            <a:r>
              <a:rPr lang="ko-KR" altLang="en-US" sz="1400"/>
              <a:t>서비스</a:t>
            </a:r>
            <a:endParaRPr lang="en-US" altLang="ko-KR" sz="1400"/>
          </a:p>
          <a:p>
            <a:endParaRPr lang="en-US" altLang="ko-KR" sz="1400"/>
          </a:p>
          <a:p>
            <a:r>
              <a:rPr lang="ko-KR" altLang="en-US" sz="1400"/>
              <a:t>가 있으며</a:t>
            </a:r>
            <a:r>
              <a:rPr lang="en-US" altLang="ko-KR" sz="1400"/>
              <a:t>, Haproxy </a:t>
            </a:r>
            <a:r>
              <a:rPr lang="ko-KR" altLang="en-US" sz="1400"/>
              <a:t>는 </a:t>
            </a:r>
            <a:r>
              <a:rPr lang="en-US" altLang="ko-KR" sz="1400"/>
              <a:t>manager, nginx </a:t>
            </a:r>
            <a:r>
              <a:rPr lang="ko-KR" altLang="en-US" sz="1400"/>
              <a:t>및 </a:t>
            </a:r>
            <a:r>
              <a:rPr lang="en-US" altLang="ko-KR" sz="1400"/>
              <a:t>httpd </a:t>
            </a:r>
            <a:r>
              <a:rPr lang="ko-KR" altLang="en-US" sz="1400"/>
              <a:t>는 </a:t>
            </a:r>
            <a:r>
              <a:rPr lang="en-US" altLang="ko-KR" sz="1400"/>
              <a:t>worker </a:t>
            </a:r>
            <a:r>
              <a:rPr lang="ko-KR" altLang="en-US" sz="1400"/>
              <a:t>에 배포하여 서비스를 제공해줍니다</a:t>
            </a:r>
            <a:endParaRPr lang="en-US" altLang="ko-KR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90" y="2072330"/>
            <a:ext cx="6051755" cy="39328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14D1402-06B3-A863-52EA-D0B1436435F4}"/>
              </a:ext>
            </a:extLst>
          </p:cNvPr>
          <p:cNvSpPr/>
          <p:nvPr/>
        </p:nvSpPr>
        <p:spPr>
          <a:xfrm>
            <a:off x="1419497" y="3526971"/>
            <a:ext cx="3718560" cy="339635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030205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6402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프로젝트 수행 결과</a:t>
            </a:r>
            <a:r>
              <a:rPr lang="en-US" altLang="ko-KR" sz="3200"/>
              <a:t>_</a:t>
            </a:r>
            <a:r>
              <a:rPr lang="en-US" altLang="ko-KR" sz="1600"/>
              <a:t>Dialog</a:t>
            </a:r>
            <a:endParaRPr lang="ko-KR" altLang="en-US" sz="1600"/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7962322" y="2877020"/>
            <a:ext cx="3648808" cy="268851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122782" y="3036280"/>
            <a:ext cx="348834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 </a:t>
            </a:r>
            <a:r>
              <a:rPr lang="en-US" altLang="ko-KR" sz="1600" b="1"/>
              <a:t>CREATE STACK – STACK </a:t>
            </a:r>
            <a:r>
              <a:rPr lang="ko-KR" altLang="en-US" sz="1600" b="1"/>
              <a:t>배포하기</a:t>
            </a:r>
            <a:endParaRPr lang="en-US" altLang="ko-KR" sz="1600" b="1"/>
          </a:p>
          <a:p>
            <a:endParaRPr lang="en-US" altLang="ko-KR" sz="1400" b="1"/>
          </a:p>
          <a:p>
            <a:r>
              <a:rPr lang="en-US" altLang="ko-KR" sz="1400"/>
              <a:t>Blog </a:t>
            </a:r>
            <a:r>
              <a:rPr lang="ko-KR" altLang="en-US" sz="1400"/>
              <a:t>서비스는</a:t>
            </a:r>
            <a:endParaRPr lang="en-US" altLang="ko-KR" sz="1400"/>
          </a:p>
          <a:p>
            <a:endParaRPr lang="en-US" altLang="ko-KR" sz="1400"/>
          </a:p>
          <a:p>
            <a:r>
              <a:rPr lang="en-US" altLang="ko-KR" sz="1400"/>
              <a:t>Wordpress &amp; Mysql &amp; Haproxy</a:t>
            </a:r>
          </a:p>
          <a:p>
            <a:endParaRPr lang="en-US" altLang="ko-KR" sz="1400"/>
          </a:p>
          <a:p>
            <a:r>
              <a:rPr lang="ko-KR" altLang="en-US" sz="1400"/>
              <a:t>이며</a:t>
            </a:r>
            <a:r>
              <a:rPr lang="en-US" altLang="ko-KR" sz="1400"/>
              <a:t>, Mysql </a:t>
            </a:r>
            <a:r>
              <a:rPr lang="ko-KR" altLang="en-US" sz="1400"/>
              <a:t>과 </a:t>
            </a:r>
            <a:r>
              <a:rPr lang="en-US" altLang="ko-KR" sz="1400"/>
              <a:t>Haproxy </a:t>
            </a:r>
            <a:r>
              <a:rPr lang="ko-KR" altLang="en-US" sz="1400"/>
              <a:t>는 </a:t>
            </a:r>
            <a:r>
              <a:rPr lang="en-US" altLang="ko-KR" sz="1400"/>
              <a:t>manager, wordpress </a:t>
            </a:r>
            <a:r>
              <a:rPr lang="ko-KR" altLang="en-US" sz="1400"/>
              <a:t>는 </a:t>
            </a:r>
            <a:r>
              <a:rPr lang="en-US" altLang="ko-KR" sz="1400"/>
              <a:t>worker </a:t>
            </a:r>
            <a:r>
              <a:rPr lang="ko-KR" altLang="en-US" sz="1400"/>
              <a:t>에 배포되며</a:t>
            </a:r>
            <a:r>
              <a:rPr lang="en-US" altLang="ko-KR" sz="1400"/>
              <a:t>, manager </a:t>
            </a:r>
            <a:r>
              <a:rPr lang="ko-KR" altLang="en-US" sz="1400"/>
              <a:t>에서 </a:t>
            </a:r>
            <a:r>
              <a:rPr lang="en-US" altLang="ko-KR" sz="1400"/>
              <a:t>mysql </a:t>
            </a:r>
            <a:r>
              <a:rPr lang="ko-KR" altLang="en-US" sz="1400"/>
              <a:t>를 위한 볼륨을 제공해줍니다</a:t>
            </a:r>
            <a:endParaRPr lang="en-US" altLang="ko-KR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890" y="2072330"/>
            <a:ext cx="6051755" cy="393281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C9635C21-A84B-6856-4440-C2F82470C0A3}"/>
              </a:ext>
            </a:extLst>
          </p:cNvPr>
          <p:cNvSpPr/>
          <p:nvPr/>
        </p:nvSpPr>
        <p:spPr>
          <a:xfrm>
            <a:off x="1541417" y="3861545"/>
            <a:ext cx="4554583" cy="187941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8090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6402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프로젝트 수행 결과</a:t>
            </a:r>
            <a:r>
              <a:rPr lang="en-US" altLang="ko-KR" sz="3200"/>
              <a:t>_</a:t>
            </a:r>
            <a:r>
              <a:rPr lang="en-US" altLang="ko-KR" sz="1600"/>
              <a:t>Dialog</a:t>
            </a:r>
            <a:endParaRPr lang="ko-KR" altLang="en-US" sz="1600"/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7962322" y="2877020"/>
            <a:ext cx="3648808" cy="268851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122782" y="3106619"/>
            <a:ext cx="3488348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 </a:t>
            </a:r>
            <a:r>
              <a:rPr lang="en-US" altLang="ko-KR" sz="1600" b="1"/>
              <a:t>CREATE STACK – STACK </a:t>
            </a:r>
            <a:r>
              <a:rPr lang="ko-KR" altLang="en-US" sz="1600" b="1"/>
              <a:t>배포하기</a:t>
            </a:r>
            <a:endParaRPr lang="en-US" altLang="ko-KR" sz="1600" b="1"/>
          </a:p>
          <a:p>
            <a:endParaRPr lang="en-US" altLang="ko-KR" sz="1400" b="1"/>
          </a:p>
          <a:p>
            <a:pPr marL="285750" indent="-285750">
              <a:buFontTx/>
              <a:buChar char="-"/>
            </a:pPr>
            <a:r>
              <a:rPr lang="en-US" altLang="ko-KR" sz="1400"/>
              <a:t>Github </a:t>
            </a:r>
            <a:r>
              <a:rPr lang="ko-KR" altLang="en-US" sz="1400"/>
              <a:t>주소는 </a:t>
            </a:r>
            <a:r>
              <a:rPr lang="en-US" altLang="ko-KR" sz="1400"/>
              <a:t>Web </a:t>
            </a:r>
            <a:r>
              <a:rPr lang="ko-KR" altLang="en-US" sz="1400"/>
              <a:t>서비스인 </a:t>
            </a:r>
            <a:r>
              <a:rPr lang="en-US" altLang="ko-KR" sz="1400"/>
              <a:t>nginx, httpd </a:t>
            </a:r>
            <a:r>
              <a:rPr lang="ko-KR" altLang="en-US" sz="1400"/>
              <a:t>배포시에만 입력받으며</a:t>
            </a:r>
            <a:r>
              <a:rPr lang="en-US" altLang="ko-KR" sz="1400"/>
              <a:t>, </a:t>
            </a:r>
            <a:r>
              <a:rPr lang="ko-KR" altLang="en-US" sz="1400"/>
              <a:t>서비스 배포시 출력할 </a:t>
            </a:r>
            <a:r>
              <a:rPr lang="en-US" altLang="ko-KR" sz="1400"/>
              <a:t>Web page </a:t>
            </a:r>
            <a:r>
              <a:rPr lang="ko-KR" altLang="en-US" sz="1400"/>
              <a:t>파일을 </a:t>
            </a:r>
            <a:r>
              <a:rPr lang="en-US" altLang="ko-KR" sz="1400"/>
              <a:t>Clone </a:t>
            </a:r>
            <a:r>
              <a:rPr lang="ko-KR" altLang="en-US" sz="1400"/>
              <a:t>해 옵니다</a:t>
            </a:r>
            <a:endParaRPr lang="en-US" altLang="ko-KR" sz="1400"/>
          </a:p>
          <a:p>
            <a:pPr marL="285750" indent="-285750">
              <a:buFontTx/>
              <a:buChar char="-"/>
            </a:pPr>
            <a:endParaRPr lang="en-US" altLang="ko-KR" sz="1400"/>
          </a:p>
          <a:p>
            <a:pPr marL="285750" indent="-285750">
              <a:buFontTx/>
              <a:buChar char="-"/>
            </a:pPr>
            <a:r>
              <a:rPr lang="ko-KR" altLang="en-US" sz="1400"/>
              <a:t>해당 파일을 이용해 </a:t>
            </a:r>
            <a:r>
              <a:rPr lang="en-US" altLang="ko-KR" sz="1400"/>
              <a:t>Image </a:t>
            </a:r>
            <a:r>
              <a:rPr lang="ko-KR" altLang="en-US" sz="1400"/>
              <a:t>를 만들어 컨테이너로 배포 및 저장소에 </a:t>
            </a:r>
            <a:r>
              <a:rPr lang="en-US" altLang="ko-KR" sz="1400"/>
              <a:t>Pull </a:t>
            </a:r>
            <a:r>
              <a:rPr lang="ko-KR" altLang="en-US" sz="1400"/>
              <a:t>해줍니다</a:t>
            </a:r>
            <a:endParaRPr lang="en-US" altLang="ko-KR" sz="140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1981" y="2293911"/>
            <a:ext cx="6096935" cy="3966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9858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6402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프로젝트 수행 결과</a:t>
            </a:r>
            <a:r>
              <a:rPr lang="en-US" altLang="ko-KR" sz="3200"/>
              <a:t>_</a:t>
            </a:r>
            <a:r>
              <a:rPr lang="en-US" altLang="ko-KR" sz="1600"/>
              <a:t>Dialog</a:t>
            </a:r>
            <a:endParaRPr lang="ko-KR" altLang="en-US" sz="1600"/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7962322" y="2877020"/>
            <a:ext cx="3648808" cy="334793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122782" y="3106619"/>
            <a:ext cx="3488348" cy="27084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 </a:t>
            </a:r>
            <a:r>
              <a:rPr lang="en-US" altLang="ko-KR" sz="1600" b="1"/>
              <a:t>CREATE STACK – STACK </a:t>
            </a:r>
            <a:r>
              <a:rPr lang="ko-KR" altLang="en-US" sz="1600" b="1"/>
              <a:t>배포하기</a:t>
            </a:r>
            <a:endParaRPr lang="en-US" altLang="ko-KR" sz="1600" b="1"/>
          </a:p>
          <a:p>
            <a:endParaRPr lang="en-US" altLang="ko-KR" sz="1400" b="1"/>
          </a:p>
          <a:p>
            <a:pPr marL="285750" indent="-285750">
              <a:buFontTx/>
              <a:buChar char="-"/>
            </a:pPr>
            <a:r>
              <a:rPr lang="ko-KR" altLang="en-US" sz="1400"/>
              <a:t>입력이 완료되면</a:t>
            </a:r>
            <a:r>
              <a:rPr lang="en-US" altLang="ko-KR" sz="1400"/>
              <a:t>, </a:t>
            </a:r>
            <a:r>
              <a:rPr lang="ko-KR" altLang="en-US" sz="1400"/>
              <a:t>입력한 정보를 최종 확인하는 창이 나오며</a:t>
            </a:r>
            <a:r>
              <a:rPr lang="en-US" altLang="ko-KR" sz="1400"/>
              <a:t>, Yes </a:t>
            </a:r>
            <a:r>
              <a:rPr lang="ko-KR" altLang="en-US" sz="1400"/>
              <a:t>를 누르면 배포가 진행됩니다</a:t>
            </a:r>
            <a:endParaRPr lang="en-US" altLang="ko-KR" sz="1400"/>
          </a:p>
          <a:p>
            <a:pPr marL="285750" indent="-285750">
              <a:buFontTx/>
              <a:buChar char="-"/>
            </a:pPr>
            <a:endParaRPr lang="en-US" altLang="ko-KR" sz="1400"/>
          </a:p>
          <a:p>
            <a:pPr marL="285750" indent="-285750">
              <a:buFontTx/>
              <a:buChar char="-"/>
            </a:pPr>
            <a:r>
              <a:rPr lang="ko-KR" altLang="en-US" sz="1400"/>
              <a:t>배포 완료 후</a:t>
            </a:r>
            <a:r>
              <a:rPr lang="en-US" altLang="ko-KR" sz="1400"/>
              <a:t>, </a:t>
            </a:r>
            <a:r>
              <a:rPr lang="ko-KR" altLang="en-US" sz="1400"/>
              <a:t>해당 </a:t>
            </a:r>
            <a:r>
              <a:rPr lang="en-US" altLang="ko-KR" sz="1400"/>
              <a:t>Stack </a:t>
            </a:r>
            <a:r>
              <a:rPr lang="ko-KR" altLang="en-US" sz="1400"/>
              <a:t>의 </a:t>
            </a:r>
            <a:r>
              <a:rPr lang="en-US" altLang="ko-KR" sz="1400"/>
              <a:t>Network </a:t>
            </a:r>
            <a:r>
              <a:rPr lang="ko-KR" altLang="en-US" sz="1400"/>
              <a:t>정보를 출력해줍니다</a:t>
            </a:r>
            <a:endParaRPr lang="en-US" altLang="ko-KR" sz="1400"/>
          </a:p>
          <a:p>
            <a:pPr marL="285750" indent="-285750">
              <a:buFontTx/>
              <a:buChar char="-"/>
            </a:pPr>
            <a:endParaRPr lang="en-US" altLang="ko-KR" sz="1400"/>
          </a:p>
          <a:p>
            <a:pPr marL="285750" indent="-285750">
              <a:buFontTx/>
              <a:buChar char="-"/>
            </a:pPr>
            <a:r>
              <a:rPr lang="en-US" altLang="ko-KR" sz="1400"/>
              <a:t>Stack </a:t>
            </a:r>
            <a:r>
              <a:rPr lang="ko-KR" altLang="en-US" sz="1400"/>
              <a:t>배포시</a:t>
            </a:r>
            <a:r>
              <a:rPr lang="en-US" altLang="ko-KR" sz="1400"/>
              <a:t>, Image </a:t>
            </a:r>
            <a:r>
              <a:rPr lang="ko-KR" altLang="en-US" sz="1400"/>
              <a:t>생성 </a:t>
            </a:r>
            <a:r>
              <a:rPr lang="en-US" altLang="ko-KR" sz="1400"/>
              <a:t>&amp; Image Push &amp; </a:t>
            </a:r>
            <a:r>
              <a:rPr lang="ko-KR" altLang="en-US" sz="1400"/>
              <a:t>컨테이너 배포 </a:t>
            </a:r>
            <a:r>
              <a:rPr lang="en-US" altLang="ko-KR" sz="1400"/>
              <a:t>&amp; Overlay Network </a:t>
            </a:r>
            <a:r>
              <a:rPr lang="ko-KR" altLang="en-US" sz="1400"/>
              <a:t>생성이 이루어집니다</a:t>
            </a:r>
            <a:endParaRPr lang="en-US" altLang="ko-KR" sz="1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4842" y="1528741"/>
            <a:ext cx="3547726" cy="24013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9538" y="4107399"/>
            <a:ext cx="4735608" cy="238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419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88023" y="435339"/>
            <a:ext cx="31212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/>
              <a:t>목차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509954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888023" y="1868280"/>
            <a:ext cx="888023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ko-KR" altLang="en-US" sz="2400"/>
              <a:t>프로젝트 배경</a:t>
            </a:r>
            <a:endParaRPr lang="en-US" altLang="ko-KR" sz="2400"/>
          </a:p>
          <a:p>
            <a:pPr marL="457200" indent="-457200">
              <a:buAutoNum type="arabicPeriod"/>
            </a:pPr>
            <a:endParaRPr lang="en-US" altLang="ko-KR" sz="2400"/>
          </a:p>
          <a:p>
            <a:pPr marL="457200" indent="-457200">
              <a:buAutoNum type="arabicPeriod"/>
            </a:pPr>
            <a:r>
              <a:rPr lang="ko-KR" altLang="en-US" sz="2400"/>
              <a:t>프로젝트 팀 구성 및 역할</a:t>
            </a:r>
            <a:endParaRPr lang="en-US" altLang="ko-KR" sz="2400"/>
          </a:p>
          <a:p>
            <a:pPr marL="457200" indent="-457200">
              <a:buAutoNum type="arabicPeriod"/>
            </a:pPr>
            <a:endParaRPr lang="en-US" altLang="ko-KR" sz="2400"/>
          </a:p>
          <a:p>
            <a:pPr marL="457200" indent="-457200">
              <a:buAutoNum type="arabicPeriod"/>
            </a:pPr>
            <a:r>
              <a:rPr lang="ko-KR" altLang="en-US" sz="2400"/>
              <a:t>프로젝트 수행 절차 및 방법</a:t>
            </a:r>
            <a:endParaRPr lang="en-US" altLang="ko-KR" sz="2400"/>
          </a:p>
          <a:p>
            <a:pPr marL="457200" indent="-457200">
              <a:buAutoNum type="arabicPeriod"/>
            </a:pPr>
            <a:endParaRPr lang="en-US" altLang="ko-KR" sz="2400"/>
          </a:p>
          <a:p>
            <a:pPr marL="457200" indent="-457200">
              <a:buAutoNum type="arabicPeriod"/>
            </a:pPr>
            <a:r>
              <a:rPr lang="ko-KR" altLang="en-US" sz="2400"/>
              <a:t>프로젝트 수행 결과</a:t>
            </a:r>
            <a:endParaRPr lang="en-US" altLang="ko-KR" sz="2400"/>
          </a:p>
          <a:p>
            <a:pPr marL="457200" indent="-457200">
              <a:buAutoNum type="arabicPeriod"/>
            </a:pPr>
            <a:endParaRPr lang="en-US" altLang="ko-KR" sz="2400"/>
          </a:p>
          <a:p>
            <a:pPr marL="457200" indent="-457200">
              <a:buAutoNum type="arabicPeriod"/>
            </a:pPr>
            <a:r>
              <a:rPr lang="ko-KR" altLang="en-US" sz="2400"/>
              <a:t>느낀점</a:t>
            </a:r>
            <a:endParaRPr lang="en-US" altLang="ko-KR" sz="2400"/>
          </a:p>
        </p:txBody>
      </p:sp>
    </p:spTree>
    <p:extLst>
      <p:ext uri="{BB962C8B-B14F-4D97-AF65-F5344CB8AC3E}">
        <p14:creationId xmlns:p14="http://schemas.microsoft.com/office/powerpoint/2010/main" val="6501736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6402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프로젝트 수행 결과</a:t>
            </a:r>
            <a:r>
              <a:rPr lang="en-US" altLang="ko-KR" sz="3200"/>
              <a:t>_</a:t>
            </a:r>
            <a:r>
              <a:rPr lang="en-US" altLang="ko-KR" sz="1600"/>
              <a:t>Dialog</a:t>
            </a:r>
            <a:endParaRPr lang="ko-KR" altLang="en-US" sz="1600"/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7962322" y="2877020"/>
            <a:ext cx="3648808" cy="29434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122782" y="3106619"/>
            <a:ext cx="3488348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 </a:t>
            </a:r>
            <a:r>
              <a:rPr lang="en-US" altLang="ko-KR" sz="1600" b="1"/>
              <a:t>CREATE STACK – STACK </a:t>
            </a:r>
            <a:r>
              <a:rPr lang="ko-KR" altLang="en-US" sz="1600" b="1"/>
              <a:t>배포하기</a:t>
            </a:r>
            <a:endParaRPr lang="en-US" altLang="ko-KR" sz="1600" b="1"/>
          </a:p>
          <a:p>
            <a:endParaRPr lang="en-US" altLang="ko-KR" sz="1400" b="1"/>
          </a:p>
          <a:p>
            <a:pPr marL="285750" indent="-285750">
              <a:buFontTx/>
              <a:buChar char="-"/>
            </a:pPr>
            <a:r>
              <a:rPr lang="ko-KR" altLang="en-US" sz="1400"/>
              <a:t>배포가 완료되면</a:t>
            </a:r>
            <a:r>
              <a:rPr lang="en-US" altLang="ko-KR" sz="1400"/>
              <a:t>, </a:t>
            </a:r>
            <a:r>
              <a:rPr lang="ko-KR" altLang="en-US" sz="1400"/>
              <a:t>배포를 위해 사용한 임시 </a:t>
            </a:r>
            <a:r>
              <a:rPr lang="en-US" altLang="ko-KR" sz="1400"/>
              <a:t>yml </a:t>
            </a:r>
            <a:r>
              <a:rPr lang="ko-KR" altLang="en-US" sz="1400"/>
              <a:t>파일</a:t>
            </a:r>
            <a:r>
              <a:rPr lang="en-US" altLang="ko-KR" sz="1400"/>
              <a:t>, Clone </a:t>
            </a:r>
            <a:r>
              <a:rPr lang="ko-KR" altLang="en-US" sz="1400"/>
              <a:t>한 디렉토리</a:t>
            </a:r>
            <a:r>
              <a:rPr lang="en-US" altLang="ko-KR" sz="1400"/>
              <a:t>, Image </a:t>
            </a:r>
            <a:r>
              <a:rPr lang="ko-KR" altLang="en-US" sz="1400"/>
              <a:t>생성에 사용한 </a:t>
            </a:r>
            <a:r>
              <a:rPr lang="en-US" altLang="ko-KR" sz="1400"/>
              <a:t>index.html, Image </a:t>
            </a:r>
            <a:r>
              <a:rPr lang="ko-KR" altLang="en-US" sz="1400"/>
              <a:t>파일을 삭제하여 용량의 효율을 높입니다</a:t>
            </a:r>
            <a:endParaRPr lang="en-US" altLang="ko-KR" sz="1400"/>
          </a:p>
          <a:p>
            <a:pPr marL="285750" indent="-285750">
              <a:buFontTx/>
              <a:buChar char="-"/>
            </a:pPr>
            <a:endParaRPr lang="en-US" altLang="ko-KR" sz="1400"/>
          </a:p>
          <a:p>
            <a:pPr marL="285750" indent="-285750">
              <a:buFontTx/>
              <a:buChar char="-"/>
            </a:pPr>
            <a:r>
              <a:rPr lang="ko-KR" altLang="en-US" sz="1400"/>
              <a:t>생성한 </a:t>
            </a:r>
            <a:r>
              <a:rPr lang="en-US" altLang="ko-KR" sz="1400"/>
              <a:t>Image </a:t>
            </a:r>
            <a:r>
              <a:rPr lang="ko-KR" altLang="en-US" sz="1400"/>
              <a:t>는 저장소에 </a:t>
            </a:r>
            <a:r>
              <a:rPr lang="en-US" altLang="ko-KR" sz="1400"/>
              <a:t>Push </a:t>
            </a:r>
            <a:r>
              <a:rPr lang="ko-KR" altLang="en-US" sz="1400"/>
              <a:t>되었기에</a:t>
            </a:r>
            <a:r>
              <a:rPr lang="en-US" altLang="ko-KR" sz="1400"/>
              <a:t>, local </a:t>
            </a:r>
            <a:r>
              <a:rPr lang="ko-KR" altLang="en-US" sz="1400"/>
              <a:t>저장소에 있는 </a:t>
            </a:r>
            <a:r>
              <a:rPr lang="en-US" altLang="ko-KR" sz="1400"/>
              <a:t>Image </a:t>
            </a:r>
            <a:r>
              <a:rPr lang="ko-KR" altLang="en-US" sz="1400"/>
              <a:t>를 삭제합니다</a:t>
            </a:r>
            <a:endParaRPr lang="en-US" altLang="ko-KR" sz="1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359" y="3284162"/>
            <a:ext cx="5048250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2342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6402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프로젝트 수행 결과</a:t>
            </a:r>
            <a:r>
              <a:rPr lang="en-US" altLang="ko-KR" sz="3200"/>
              <a:t>_</a:t>
            </a:r>
            <a:r>
              <a:rPr lang="en-US" altLang="ko-KR" sz="1600"/>
              <a:t>Dialog</a:t>
            </a:r>
            <a:endParaRPr lang="ko-KR" altLang="en-US" sz="1600"/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9235" y="2530719"/>
            <a:ext cx="5743575" cy="16383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083777" y="4457699"/>
            <a:ext cx="798341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/>
              <a:t>dockefile_dir : Docker Image Build </a:t>
            </a:r>
            <a:r>
              <a:rPr lang="ko-KR" altLang="en-US"/>
              <a:t>를 위한 </a:t>
            </a:r>
            <a:r>
              <a:rPr lang="en-US" altLang="ko-KR"/>
              <a:t>Dockefile Directory</a:t>
            </a:r>
          </a:p>
          <a:p>
            <a:pPr marL="342900" indent="-342900">
              <a:buAutoNum type="arabicPeriod"/>
            </a:pPr>
            <a:r>
              <a:rPr lang="en-US" altLang="ko-KR"/>
              <a:t>promatheus : promatheus Container </a:t>
            </a:r>
            <a:r>
              <a:rPr lang="ko-KR" altLang="en-US"/>
              <a:t>배포를 위한 </a:t>
            </a:r>
            <a:r>
              <a:rPr lang="en-US" altLang="ko-KR"/>
              <a:t>yml </a:t>
            </a:r>
            <a:r>
              <a:rPr lang="ko-KR" altLang="en-US"/>
              <a:t>파일 </a:t>
            </a:r>
            <a:r>
              <a:rPr lang="en-US" altLang="ko-KR"/>
              <a:t>Directory</a:t>
            </a:r>
          </a:p>
          <a:p>
            <a:pPr marL="342900" indent="-342900">
              <a:buAutoNum type="arabicPeriod"/>
            </a:pPr>
            <a:r>
              <a:rPr lang="en-US" altLang="ko-KR"/>
              <a:t>scripts : Dialog </a:t>
            </a:r>
            <a:r>
              <a:rPr lang="ko-KR" altLang="en-US"/>
              <a:t>및 주요 기능 </a:t>
            </a:r>
            <a:r>
              <a:rPr lang="en-US" altLang="ko-KR"/>
              <a:t>Scripts </a:t>
            </a:r>
            <a:r>
              <a:rPr lang="ko-KR" altLang="en-US"/>
              <a:t>파일 </a:t>
            </a:r>
            <a:r>
              <a:rPr lang="en-US" altLang="ko-KR"/>
              <a:t>Directory</a:t>
            </a:r>
          </a:p>
          <a:p>
            <a:pPr marL="342900" indent="-342900">
              <a:buAutoNum type="arabicPeriod"/>
            </a:pPr>
            <a:r>
              <a:rPr lang="en-US" altLang="ko-KR"/>
              <a:t>webpage : Git Clone </a:t>
            </a:r>
            <a:r>
              <a:rPr lang="ko-KR" altLang="en-US"/>
              <a:t>을 통해 불러온 파일을 저장하는 </a:t>
            </a:r>
            <a:r>
              <a:rPr lang="en-US" altLang="ko-KR"/>
              <a:t>Directory</a:t>
            </a:r>
          </a:p>
          <a:p>
            <a:pPr marL="342900" indent="-342900">
              <a:buAutoNum type="arabicPeriod"/>
            </a:pPr>
            <a:r>
              <a:rPr lang="en-US" altLang="ko-KR"/>
              <a:t>ymls : Stack </a:t>
            </a:r>
            <a:r>
              <a:rPr lang="ko-KR" altLang="en-US"/>
              <a:t>배포를 위한 </a:t>
            </a:r>
            <a:r>
              <a:rPr lang="en-US" altLang="ko-KR"/>
              <a:t>yml </a:t>
            </a:r>
            <a:r>
              <a:rPr lang="ko-KR" altLang="en-US"/>
              <a:t>파일 </a:t>
            </a:r>
            <a:r>
              <a:rPr lang="en-US" altLang="ko-KR"/>
              <a:t>Directory</a:t>
            </a:r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2825260" y="1872707"/>
            <a:ext cx="60315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Stack </a:t>
            </a:r>
            <a:r>
              <a:rPr lang="ko-KR" altLang="en-US"/>
              <a:t>배포 프로그램 구현 파일 구성은 아래와 같습니다</a:t>
            </a:r>
          </a:p>
        </p:txBody>
      </p:sp>
    </p:spTree>
    <p:extLst>
      <p:ext uri="{BB962C8B-B14F-4D97-AF65-F5344CB8AC3E}">
        <p14:creationId xmlns:p14="http://schemas.microsoft.com/office/powerpoint/2010/main" val="344155081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6402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프로젝트 수행 결과</a:t>
            </a:r>
            <a:r>
              <a:rPr lang="en-US" altLang="ko-KR" sz="3200"/>
              <a:t>_</a:t>
            </a:r>
            <a:r>
              <a:rPr lang="en-US" altLang="ko-KR" sz="1600"/>
              <a:t>Dialog</a:t>
            </a:r>
            <a:endParaRPr lang="ko-KR" altLang="en-US" sz="1600"/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순서도: 문서 6"/>
          <p:cNvSpPr/>
          <p:nvPr/>
        </p:nvSpPr>
        <p:spPr>
          <a:xfrm>
            <a:off x="477870" y="3801009"/>
            <a:ext cx="1075764" cy="1317812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순서도: 문서 9"/>
          <p:cNvSpPr/>
          <p:nvPr/>
        </p:nvSpPr>
        <p:spPr>
          <a:xfrm>
            <a:off x="3198658" y="2716279"/>
            <a:ext cx="1075764" cy="1317812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순서도: 문서 10"/>
          <p:cNvSpPr/>
          <p:nvPr/>
        </p:nvSpPr>
        <p:spPr>
          <a:xfrm>
            <a:off x="3198658" y="4993314"/>
            <a:ext cx="1075764" cy="1317812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word</a:t>
            </a:r>
          </a:p>
          <a:p>
            <a:pPr algn="ctr"/>
            <a:r>
              <a:rPr lang="en-US" altLang="ko-KR"/>
              <a:t>express</a:t>
            </a:r>
            <a:endParaRPr lang="ko-KR" altLang="en-US"/>
          </a:p>
        </p:txBody>
      </p:sp>
      <p:sp>
        <p:nvSpPr>
          <p:cNvPr id="12" name="순서도: 문서 11"/>
          <p:cNvSpPr/>
          <p:nvPr/>
        </p:nvSpPr>
        <p:spPr>
          <a:xfrm>
            <a:off x="6497670" y="3966855"/>
            <a:ext cx="1075764" cy="1317812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httpd</a:t>
            </a:r>
            <a:endParaRPr lang="ko-KR" altLang="en-US"/>
          </a:p>
        </p:txBody>
      </p:sp>
      <p:sp>
        <p:nvSpPr>
          <p:cNvPr id="13" name="순서도: 문서 12"/>
          <p:cNvSpPr/>
          <p:nvPr/>
        </p:nvSpPr>
        <p:spPr>
          <a:xfrm>
            <a:off x="6497669" y="1872707"/>
            <a:ext cx="1075764" cy="1317812"/>
          </a:xfrm>
          <a:prstGeom prst="flowChartDocumen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/>
              <a:t>nginx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66938" y="3431677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main</a:t>
            </a:r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3003679" y="2346947"/>
            <a:ext cx="1457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makeweb.sh</a:t>
            </a: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003678" y="4623982"/>
            <a:ext cx="1335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makewp.sh</a:t>
            </a:r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6306697" y="1503375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createstack.sh</a:t>
            </a:r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6306697" y="3597523"/>
            <a:ext cx="1636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createstack.sh</a:t>
            </a:r>
            <a:endParaRPr lang="ko-KR" altLang="en-US"/>
          </a:p>
        </p:txBody>
      </p:sp>
      <p:cxnSp>
        <p:nvCxnSpPr>
          <p:cNvPr id="19" name="직선 화살표 연결선 18"/>
          <p:cNvCxnSpPr>
            <a:stCxn id="7" idx="3"/>
          </p:cNvCxnSpPr>
          <p:nvPr/>
        </p:nvCxnSpPr>
        <p:spPr>
          <a:xfrm flipV="1">
            <a:off x="1553634" y="3375185"/>
            <a:ext cx="1450044" cy="108473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>
            <a:stCxn id="7" idx="3"/>
          </p:cNvCxnSpPr>
          <p:nvPr/>
        </p:nvCxnSpPr>
        <p:spPr>
          <a:xfrm>
            <a:off x="1553634" y="4459915"/>
            <a:ext cx="1556023" cy="119230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>
            <a:stCxn id="10" idx="3"/>
          </p:cNvCxnSpPr>
          <p:nvPr/>
        </p:nvCxnSpPr>
        <p:spPr>
          <a:xfrm flipV="1">
            <a:off x="4274422" y="2531613"/>
            <a:ext cx="2032275" cy="84357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/>
          <p:cNvCxnSpPr>
            <a:stCxn id="10" idx="3"/>
          </p:cNvCxnSpPr>
          <p:nvPr/>
        </p:nvCxnSpPr>
        <p:spPr>
          <a:xfrm>
            <a:off x="4274422" y="3375185"/>
            <a:ext cx="2032275" cy="118156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모서리가 둥근 직사각형 22"/>
          <p:cNvSpPr/>
          <p:nvPr/>
        </p:nvSpPr>
        <p:spPr>
          <a:xfrm>
            <a:off x="8338972" y="2654580"/>
            <a:ext cx="3648808" cy="352641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8499432" y="2884179"/>
            <a:ext cx="3488348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/>
              <a:t> </a:t>
            </a:r>
            <a:r>
              <a:rPr lang="en-US" altLang="ko-KR" sz="1600" b="1"/>
              <a:t>STACK </a:t>
            </a:r>
            <a:r>
              <a:rPr lang="ko-KR" altLang="en-US" sz="1600" b="1"/>
              <a:t>배포 프로그램 파일 구조</a:t>
            </a:r>
            <a:endParaRPr lang="en-US" altLang="ko-KR" sz="1600" b="1"/>
          </a:p>
          <a:p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en-US" altLang="ko-KR" sz="1600"/>
              <a:t>Main </a:t>
            </a:r>
            <a:r>
              <a:rPr lang="ko-KR" altLang="en-US" sz="1600"/>
              <a:t>파일이 주 </a:t>
            </a:r>
            <a:r>
              <a:rPr lang="en-US" altLang="ko-KR" sz="1600"/>
              <a:t>Dialog </a:t>
            </a:r>
            <a:r>
              <a:rPr lang="ko-KR" altLang="en-US" sz="1600"/>
              <a:t>를 이루며</a:t>
            </a:r>
            <a:r>
              <a:rPr lang="en-US" altLang="ko-KR" sz="1600"/>
              <a:t>, </a:t>
            </a:r>
            <a:r>
              <a:rPr lang="ko-KR" altLang="en-US" sz="1600"/>
              <a:t>배포할 </a:t>
            </a:r>
            <a:r>
              <a:rPr lang="en-US" altLang="ko-KR" sz="1600"/>
              <a:t>Service </a:t>
            </a:r>
            <a:r>
              <a:rPr lang="ko-KR" altLang="en-US" sz="1600"/>
              <a:t>에 따라 </a:t>
            </a:r>
            <a:r>
              <a:rPr lang="en-US" altLang="ko-KR" sz="1600"/>
              <a:t>web </a:t>
            </a:r>
            <a:r>
              <a:rPr lang="ko-KR" altLang="en-US" sz="1600"/>
              <a:t>과 </a:t>
            </a:r>
            <a:r>
              <a:rPr lang="en-US" altLang="ko-KR" sz="1600"/>
              <a:t>wp  </a:t>
            </a:r>
            <a:r>
              <a:rPr lang="ko-KR" altLang="en-US" sz="1600"/>
              <a:t>로 나누어 집니다</a:t>
            </a: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en-US" altLang="ko-KR" sz="1600"/>
              <a:t>Web </a:t>
            </a:r>
            <a:r>
              <a:rPr lang="ko-KR" altLang="en-US" sz="1600"/>
              <a:t>배포시 </a:t>
            </a:r>
            <a:r>
              <a:rPr lang="en-US" altLang="ko-KR" sz="1600"/>
              <a:t>nginx </a:t>
            </a:r>
            <a:r>
              <a:rPr lang="ko-KR" altLang="en-US" sz="1600"/>
              <a:t>와 </a:t>
            </a:r>
            <a:r>
              <a:rPr lang="en-US" altLang="ko-KR" sz="1600"/>
              <a:t>httpd </a:t>
            </a:r>
            <a:r>
              <a:rPr lang="ko-KR" altLang="en-US" sz="1600"/>
              <a:t>로 파일을 나눴습니다</a:t>
            </a:r>
            <a:endParaRPr lang="en-US" altLang="ko-KR" sz="1600"/>
          </a:p>
          <a:p>
            <a:pPr marL="285750" indent="-285750">
              <a:buFontTx/>
              <a:buChar char="-"/>
            </a:pPr>
            <a:endParaRPr lang="en-US" altLang="ko-KR" sz="1600"/>
          </a:p>
          <a:p>
            <a:pPr marL="285750" indent="-285750">
              <a:buFontTx/>
              <a:buChar char="-"/>
            </a:pPr>
            <a:r>
              <a:rPr lang="ko-KR" altLang="en-US" sz="1600"/>
              <a:t>이와 같은 모듈화 구조로</a:t>
            </a:r>
            <a:r>
              <a:rPr lang="en-US" altLang="ko-KR" sz="1600"/>
              <a:t>, </a:t>
            </a:r>
            <a:r>
              <a:rPr lang="ko-KR" altLang="en-US" sz="1600"/>
              <a:t>쉬운 유지 보수와 재사용성을 제공해줍니다</a:t>
            </a:r>
            <a:endParaRPr lang="en-US" altLang="ko-KR" sz="1400"/>
          </a:p>
        </p:txBody>
      </p:sp>
    </p:spTree>
    <p:extLst>
      <p:ext uri="{BB962C8B-B14F-4D97-AF65-F5344CB8AC3E}">
        <p14:creationId xmlns:p14="http://schemas.microsoft.com/office/powerpoint/2010/main" val="28273932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6402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프로젝트 수행 결과</a:t>
            </a:r>
            <a:r>
              <a:rPr lang="en-US" altLang="ko-KR" sz="3200"/>
              <a:t>_</a:t>
            </a:r>
            <a:r>
              <a:rPr lang="en-US" altLang="ko-KR" sz="1600"/>
              <a:t>Dialog</a:t>
            </a:r>
            <a:endParaRPr lang="ko-KR" altLang="en-US" sz="1600"/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7962322" y="2877021"/>
            <a:ext cx="3648808" cy="1809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122782" y="3106619"/>
            <a:ext cx="34883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 </a:t>
            </a:r>
            <a:r>
              <a:rPr lang="en-US" altLang="ko-KR" sz="1600" b="1"/>
              <a:t>SHOW LIST – STACK </a:t>
            </a:r>
            <a:r>
              <a:rPr lang="ko-KR" altLang="en-US" sz="1600" b="1"/>
              <a:t>조회</a:t>
            </a:r>
            <a:endParaRPr lang="en-US" altLang="ko-KR" sz="1600" b="1"/>
          </a:p>
          <a:p>
            <a:endParaRPr lang="en-US" altLang="ko-KR" sz="1600" b="1"/>
          </a:p>
          <a:p>
            <a:r>
              <a:rPr lang="ko-KR" altLang="en-US" sz="1400"/>
              <a:t>배포된 </a:t>
            </a:r>
            <a:r>
              <a:rPr lang="en-US" altLang="ko-KR" sz="1400"/>
              <a:t>Stack list </a:t>
            </a:r>
            <a:r>
              <a:rPr lang="ko-KR" altLang="en-US" sz="1400"/>
              <a:t>를 확인할 수 있으며</a:t>
            </a:r>
            <a:r>
              <a:rPr lang="en-US" altLang="ko-KR" sz="1400"/>
              <a:t>, </a:t>
            </a:r>
            <a:r>
              <a:rPr lang="ko-KR" altLang="en-US" sz="1400"/>
              <a:t>선택시 </a:t>
            </a:r>
            <a:r>
              <a:rPr lang="en-US" altLang="ko-KR" sz="1400"/>
              <a:t>Stack </a:t>
            </a:r>
            <a:r>
              <a:rPr lang="ko-KR" altLang="en-US" sz="1400"/>
              <a:t>의 </a:t>
            </a:r>
            <a:r>
              <a:rPr lang="en-US" altLang="ko-KR" sz="1400"/>
              <a:t>Container </a:t>
            </a:r>
            <a:r>
              <a:rPr lang="ko-KR" altLang="en-US" sz="1400"/>
              <a:t>정보 및 </a:t>
            </a:r>
            <a:r>
              <a:rPr lang="en-US" altLang="ko-KR" sz="1400"/>
              <a:t>Network </a:t>
            </a:r>
            <a:r>
              <a:rPr lang="ko-KR" altLang="en-US" sz="1400"/>
              <a:t>정보를 확인할 수 있습니다</a:t>
            </a:r>
            <a:endParaRPr lang="en-US" altLang="ko-KR" sz="140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186" y="3106619"/>
            <a:ext cx="3319815" cy="218386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111" y="1596824"/>
            <a:ext cx="3824101" cy="26410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42111" y="4337725"/>
            <a:ext cx="3824101" cy="238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8375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6402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프로젝트 수행 결과</a:t>
            </a:r>
            <a:r>
              <a:rPr lang="en-US" altLang="ko-KR" sz="3200"/>
              <a:t>_</a:t>
            </a:r>
            <a:r>
              <a:rPr lang="en-US" altLang="ko-KR" sz="1600"/>
              <a:t>Dialog</a:t>
            </a:r>
            <a:endParaRPr lang="ko-KR" altLang="en-US" sz="1600"/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7962322" y="2877021"/>
            <a:ext cx="3648808" cy="180928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122782" y="3106619"/>
            <a:ext cx="3488348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 </a:t>
            </a:r>
            <a:r>
              <a:rPr lang="en-US" altLang="ko-KR" sz="1600" b="1"/>
              <a:t>DELETE STACK – STACK Delete</a:t>
            </a:r>
          </a:p>
          <a:p>
            <a:endParaRPr lang="en-US" altLang="ko-KR" sz="1600" b="1"/>
          </a:p>
          <a:p>
            <a:r>
              <a:rPr lang="ko-KR" altLang="en-US" sz="1400"/>
              <a:t>삭제할 </a:t>
            </a:r>
            <a:r>
              <a:rPr lang="en-US" altLang="ko-KR" sz="1400"/>
              <a:t>Stack </a:t>
            </a:r>
            <a:r>
              <a:rPr lang="ko-KR" altLang="en-US" sz="1400"/>
              <a:t>을 선택하고</a:t>
            </a:r>
            <a:r>
              <a:rPr lang="en-US" altLang="ko-KR" sz="1400"/>
              <a:t>, </a:t>
            </a:r>
            <a:r>
              <a:rPr lang="ko-KR" altLang="en-US" sz="1400"/>
              <a:t>최종 확인을 누르면</a:t>
            </a:r>
            <a:r>
              <a:rPr lang="en-US" altLang="ko-KR" sz="1400"/>
              <a:t>, </a:t>
            </a:r>
            <a:r>
              <a:rPr lang="ko-KR" altLang="en-US" sz="1400"/>
              <a:t>배포된 </a:t>
            </a:r>
            <a:r>
              <a:rPr lang="en-US" altLang="ko-KR" sz="1400"/>
              <a:t>Stack </a:t>
            </a:r>
            <a:r>
              <a:rPr lang="ko-KR" altLang="en-US" sz="1400"/>
              <a:t>과 배포된 </a:t>
            </a:r>
            <a:r>
              <a:rPr lang="en-US" altLang="ko-KR" sz="1400"/>
              <a:t>Overlay Network </a:t>
            </a:r>
            <a:r>
              <a:rPr lang="ko-KR" altLang="en-US" sz="1400"/>
              <a:t>를 삭제해줍니다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460" y="3043048"/>
            <a:ext cx="3472596" cy="238968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5098" y="1596170"/>
            <a:ext cx="3486182" cy="241312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1625" y="4237892"/>
            <a:ext cx="3493127" cy="2347180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 flipV="1">
            <a:off x="3763108" y="2593731"/>
            <a:ext cx="310312" cy="44931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stCxn id="3" idx="2"/>
            <a:endCxn id="9" idx="0"/>
          </p:cNvCxnSpPr>
          <p:nvPr/>
        </p:nvCxnSpPr>
        <p:spPr>
          <a:xfrm>
            <a:off x="5828189" y="4009293"/>
            <a:ext cx="0" cy="22859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12593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6402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프로젝트 수행 결과</a:t>
            </a:r>
            <a:r>
              <a:rPr lang="en-US" altLang="ko-KR" sz="3200"/>
              <a:t>_</a:t>
            </a:r>
            <a:r>
              <a:rPr lang="en-US" altLang="ko-KR" sz="1600"/>
              <a:t>Dialog</a:t>
            </a:r>
            <a:endParaRPr lang="ko-KR" altLang="en-US" sz="1600"/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7962322" y="2877021"/>
            <a:ext cx="3648808" cy="165101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122782" y="3106619"/>
            <a:ext cx="34883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 </a:t>
            </a:r>
            <a:r>
              <a:rPr lang="en-US" altLang="ko-KR" sz="1600" b="1"/>
              <a:t>DELETE STACK – STACK Delete</a:t>
            </a:r>
          </a:p>
          <a:p>
            <a:endParaRPr lang="en-US" altLang="ko-KR" sz="1600" b="1"/>
          </a:p>
          <a:p>
            <a:r>
              <a:rPr lang="en-US" altLang="ko-KR" sz="1400"/>
              <a:t>Wordpress STACK </a:t>
            </a:r>
            <a:r>
              <a:rPr lang="ko-KR" altLang="en-US" sz="1400"/>
              <a:t>삭제시</a:t>
            </a:r>
            <a:r>
              <a:rPr lang="en-US" altLang="ko-KR" sz="1400"/>
              <a:t>, </a:t>
            </a:r>
            <a:r>
              <a:rPr lang="ko-KR" altLang="en-US" sz="1400"/>
              <a:t>생성된 </a:t>
            </a:r>
            <a:r>
              <a:rPr lang="en-US" altLang="ko-KR" sz="1400"/>
              <a:t>Volume </a:t>
            </a:r>
            <a:r>
              <a:rPr lang="ko-KR" altLang="en-US" sz="1400"/>
              <a:t>역시 삭제됩니다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5392" y="1990227"/>
            <a:ext cx="5133285" cy="3422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3933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6402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프로젝트 수행 결과</a:t>
            </a:r>
            <a:r>
              <a:rPr lang="en-US" altLang="ko-KR" sz="3200"/>
              <a:t>_</a:t>
            </a:r>
            <a:r>
              <a:rPr lang="en-US" altLang="ko-KR" sz="1600"/>
              <a:t>Harbor</a:t>
            </a:r>
            <a:endParaRPr lang="ko-KR" altLang="en-US" sz="1600"/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3467254" y="4668715"/>
            <a:ext cx="4771139" cy="16988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467254" y="4751034"/>
            <a:ext cx="480206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 </a:t>
            </a:r>
            <a:r>
              <a:rPr lang="en-US" altLang="ko-KR" sz="1600" b="1"/>
              <a:t>Harbor</a:t>
            </a:r>
          </a:p>
          <a:p>
            <a:endParaRPr lang="en-US" altLang="ko-KR" sz="1600" b="1"/>
          </a:p>
          <a:p>
            <a:r>
              <a:rPr lang="en-US" altLang="ko-KR" sz="1400"/>
              <a:t>Image </a:t>
            </a:r>
            <a:r>
              <a:rPr lang="ko-KR" altLang="en-US" sz="1400"/>
              <a:t>저장 및 사용을 위해 사설 저장소로서 </a:t>
            </a:r>
            <a:r>
              <a:rPr lang="en-US" altLang="ko-KR" sz="1400"/>
              <a:t>Harbor </a:t>
            </a:r>
            <a:r>
              <a:rPr lang="ko-KR" altLang="en-US" sz="1400"/>
              <a:t>를 사용합니다</a:t>
            </a:r>
            <a:r>
              <a:rPr lang="en-US" altLang="ko-KR" sz="1400"/>
              <a:t>. Harbor </a:t>
            </a:r>
            <a:r>
              <a:rPr lang="ko-KR" altLang="en-US" sz="1400"/>
              <a:t>는 </a:t>
            </a:r>
            <a:r>
              <a:rPr lang="en-US" altLang="ko-KR" sz="1400"/>
              <a:t>repo Node </a:t>
            </a:r>
            <a:r>
              <a:rPr lang="ko-KR" altLang="en-US" sz="1400"/>
              <a:t>에 배포되어 있습니다</a:t>
            </a:r>
            <a:r>
              <a:rPr lang="en-US" altLang="ko-KR" sz="1400"/>
              <a:t>.</a:t>
            </a:r>
          </a:p>
          <a:p>
            <a:r>
              <a:rPr lang="en-US" altLang="ko-KR" sz="1400"/>
              <a:t>Http </a:t>
            </a:r>
            <a:r>
              <a:rPr lang="ko-KR" altLang="en-US" sz="1400"/>
              <a:t>를 사용하며</a:t>
            </a:r>
            <a:r>
              <a:rPr lang="en-US" altLang="ko-KR" sz="1400"/>
              <a:t>, </a:t>
            </a:r>
            <a:r>
              <a:rPr lang="ko-KR" altLang="en-US" sz="1400"/>
              <a:t>인증에는 </a:t>
            </a:r>
            <a:r>
              <a:rPr lang="en-US" altLang="ko-KR" sz="1400"/>
              <a:t>username &amp; password </a:t>
            </a:r>
            <a:r>
              <a:rPr lang="ko-KR" altLang="en-US" sz="1400"/>
              <a:t>방식을 사용합니다</a:t>
            </a:r>
            <a:endParaRPr lang="en-US" altLang="ko-KR" sz="14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70" y="1725252"/>
            <a:ext cx="5673083" cy="25172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4103" y="2017715"/>
            <a:ext cx="4571927" cy="193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7543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64028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프로젝트 수행 결과</a:t>
            </a:r>
            <a:r>
              <a:rPr lang="en-US" altLang="ko-KR" sz="3200"/>
              <a:t>_</a:t>
            </a:r>
            <a:r>
              <a:rPr lang="en-US" altLang="ko-KR" sz="1600"/>
              <a:t>Harbor</a:t>
            </a:r>
            <a:endParaRPr lang="ko-KR" altLang="en-US" sz="1600"/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3467254" y="4668715"/>
            <a:ext cx="4771139" cy="169887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563238" y="4918984"/>
            <a:ext cx="480206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 </a:t>
            </a:r>
            <a:r>
              <a:rPr lang="en-US" altLang="ko-KR" sz="1600" b="1"/>
              <a:t>Harbor</a:t>
            </a:r>
          </a:p>
          <a:p>
            <a:endParaRPr lang="en-US" altLang="ko-KR" sz="1600" b="1"/>
          </a:p>
          <a:p>
            <a:r>
              <a:rPr lang="en-US" altLang="ko-KR" sz="1400"/>
              <a:t>Stack </a:t>
            </a:r>
            <a:r>
              <a:rPr lang="ko-KR" altLang="en-US" sz="1400"/>
              <a:t>배포시 </a:t>
            </a:r>
            <a:r>
              <a:rPr lang="en-US" altLang="ko-KR" sz="1400"/>
              <a:t>Image </a:t>
            </a:r>
            <a:r>
              <a:rPr lang="ko-KR" altLang="en-US" sz="1400"/>
              <a:t>를 생성하여 </a:t>
            </a:r>
            <a:r>
              <a:rPr lang="en-US" altLang="ko-KR" sz="1400"/>
              <a:t>Harbor </a:t>
            </a:r>
            <a:r>
              <a:rPr lang="ko-KR" altLang="en-US" sz="1400"/>
              <a:t>에 </a:t>
            </a:r>
            <a:r>
              <a:rPr lang="en-US" altLang="ko-KR" sz="1400"/>
              <a:t>Push </a:t>
            </a:r>
            <a:r>
              <a:rPr lang="ko-KR" altLang="en-US" sz="1400"/>
              <a:t>합니다</a:t>
            </a:r>
            <a:r>
              <a:rPr lang="en-US" altLang="ko-KR" sz="1400"/>
              <a:t>. </a:t>
            </a:r>
            <a:r>
              <a:rPr lang="ko-KR" altLang="en-US" sz="1400"/>
              <a:t>이는 </a:t>
            </a:r>
            <a:r>
              <a:rPr lang="en-US" altLang="ko-KR" sz="1400"/>
              <a:t>Web </a:t>
            </a:r>
            <a:r>
              <a:rPr lang="ko-KR" altLang="en-US" sz="1400"/>
              <a:t>서비스 배포시에만 해당합니다</a:t>
            </a:r>
            <a:endParaRPr lang="en-US" altLang="ko-KR" sz="140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067" y="1693411"/>
            <a:ext cx="3903671" cy="24926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1069" y="1943680"/>
            <a:ext cx="5486401" cy="1909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10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6582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프로젝트 수행 결과</a:t>
            </a:r>
            <a:r>
              <a:rPr lang="en-US" altLang="ko-KR" sz="3200"/>
              <a:t>_</a:t>
            </a:r>
            <a:r>
              <a:rPr lang="en-US" altLang="ko-KR" sz="1600"/>
              <a:t>Monitoring</a:t>
            </a:r>
            <a:endParaRPr lang="ko-KR" altLang="en-US" sz="1600"/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3248297" y="4616803"/>
            <a:ext cx="5286103" cy="117439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85644" y="4668715"/>
            <a:ext cx="4557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 </a:t>
            </a:r>
            <a:r>
              <a:rPr lang="en-US" altLang="ko-KR" sz="1600" b="1"/>
              <a:t>Monitoring</a:t>
            </a:r>
          </a:p>
          <a:p>
            <a:endParaRPr lang="en-US" altLang="ko-KR" sz="1600" b="1"/>
          </a:p>
          <a:p>
            <a:r>
              <a:rPr lang="ko-KR" altLang="en-US" sz="1400"/>
              <a:t>모니터링 환경에는 </a:t>
            </a:r>
            <a:r>
              <a:rPr lang="en-US" altLang="ko-KR" sz="1400"/>
              <a:t>cAdvisor &amp; Prometheus &amp; Grafana </a:t>
            </a:r>
            <a:r>
              <a:rPr lang="ko-KR" altLang="en-US" sz="1400"/>
              <a:t>환경을 사용합니다</a:t>
            </a:r>
            <a:endParaRPr lang="en-US" altLang="ko-KR" sz="1400"/>
          </a:p>
        </p:txBody>
      </p:sp>
      <p:pic>
        <p:nvPicPr>
          <p:cNvPr id="14" name="Picture 2" descr="google/cadvisor - Docker Image | Docker Hub">
            <a:extLst>
              <a:ext uri="{FF2B5EF4-FFF2-40B4-BE49-F238E27FC236}">
                <a16:creationId xmlns:a16="http://schemas.microsoft.com/office/drawing/2014/main" id="{7C5609CC-3040-41DE-D8E8-96371A7EB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310" y="2304159"/>
            <a:ext cx="3047162" cy="133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nfiguration | 토리맘의 한글라이즈 프로젝트">
            <a:extLst>
              <a:ext uri="{FF2B5EF4-FFF2-40B4-BE49-F238E27FC236}">
                <a16:creationId xmlns:a16="http://schemas.microsoft.com/office/drawing/2014/main" id="{32B15F94-910B-7ECE-E718-B39F1B699D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1180" y="2304159"/>
            <a:ext cx="3000336" cy="1337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그라파나(Grafana)란? | 44BITS">
            <a:extLst>
              <a:ext uri="{FF2B5EF4-FFF2-40B4-BE49-F238E27FC236}">
                <a16:creationId xmlns:a16="http://schemas.microsoft.com/office/drawing/2014/main" id="{0D68FEE8-5AE4-5EF6-EEBE-6D695C663B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7224" y="2304159"/>
            <a:ext cx="2313995" cy="1337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1359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6582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프로젝트 수행 결과</a:t>
            </a:r>
            <a:r>
              <a:rPr lang="en-US" altLang="ko-KR" sz="3200"/>
              <a:t>_</a:t>
            </a:r>
            <a:r>
              <a:rPr lang="en-US" altLang="ko-KR" sz="1600"/>
              <a:t>Monitoring</a:t>
            </a:r>
            <a:endParaRPr lang="ko-KR" altLang="en-US" sz="1600"/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3248297" y="4616803"/>
            <a:ext cx="5286103" cy="15662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685644" y="4668715"/>
            <a:ext cx="45572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 </a:t>
            </a:r>
            <a:r>
              <a:rPr lang="en-US" altLang="ko-KR" sz="1600" b="1"/>
              <a:t>Monitoring</a:t>
            </a:r>
          </a:p>
          <a:p>
            <a:endParaRPr lang="en-US" altLang="ko-KR" sz="1600" b="1"/>
          </a:p>
          <a:p>
            <a:r>
              <a:rPr lang="en-US" altLang="ko-KR" sz="1400"/>
              <a:t>cAdviosr </a:t>
            </a:r>
            <a:r>
              <a:rPr lang="ko-KR" altLang="en-US" sz="1400"/>
              <a:t>는 </a:t>
            </a:r>
            <a:r>
              <a:rPr lang="en-US" altLang="ko-KR" sz="1400"/>
              <a:t>worker node </a:t>
            </a:r>
            <a:r>
              <a:rPr lang="ko-KR" altLang="en-US" sz="1400"/>
              <a:t>의 컨테이너 환경을</a:t>
            </a:r>
            <a:r>
              <a:rPr lang="en-US" altLang="ko-KR" sz="1400"/>
              <a:t>, Prometheus Node Exporter </a:t>
            </a:r>
            <a:r>
              <a:rPr lang="ko-KR" altLang="en-US" sz="1400"/>
              <a:t>는 </a:t>
            </a:r>
            <a:r>
              <a:rPr lang="en-US" altLang="ko-KR" sz="1400"/>
              <a:t>node </a:t>
            </a:r>
            <a:r>
              <a:rPr lang="ko-KR" altLang="en-US" sz="1400"/>
              <a:t>자체를 모니터링 해줍니다</a:t>
            </a:r>
            <a:r>
              <a:rPr lang="en-US" altLang="ko-KR" sz="1400"/>
              <a:t>. </a:t>
            </a:r>
            <a:r>
              <a:rPr lang="ko-KR" altLang="en-US" sz="1400"/>
              <a:t>해당 </a:t>
            </a:r>
            <a:r>
              <a:rPr lang="en-US" altLang="ko-KR" sz="1400"/>
              <a:t>Data </a:t>
            </a:r>
            <a:r>
              <a:rPr lang="ko-KR" altLang="en-US" sz="1400"/>
              <a:t>를 </a:t>
            </a:r>
            <a:r>
              <a:rPr lang="en-US" altLang="ko-KR" sz="1400"/>
              <a:t>Prometheus </a:t>
            </a:r>
            <a:r>
              <a:rPr lang="ko-KR" altLang="en-US" sz="1400"/>
              <a:t>에서 수집한 후 </a:t>
            </a:r>
            <a:r>
              <a:rPr lang="en-US" altLang="ko-KR" sz="1400"/>
              <a:t>Grafana </a:t>
            </a:r>
            <a:r>
              <a:rPr lang="ko-KR" altLang="en-US" sz="1400"/>
              <a:t>에서 시각화 해줍니다</a:t>
            </a:r>
            <a:endParaRPr lang="en-US" altLang="ko-KR" sz="1400"/>
          </a:p>
        </p:txBody>
      </p:sp>
      <p:pic>
        <p:nvPicPr>
          <p:cNvPr id="1026" name="Picture 2" descr="google/cadvisor - Docker Image | Docker Hub">
            <a:extLst>
              <a:ext uri="{FF2B5EF4-FFF2-40B4-BE49-F238E27FC236}">
                <a16:creationId xmlns:a16="http://schemas.microsoft.com/office/drawing/2014/main" id="{6A1DFC84-0E3E-4532-179A-665942D627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052" y="1454235"/>
            <a:ext cx="2777678" cy="1219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ow to install Prometheus Node Exporter on Ubuntu 20.04 | Our Code World">
            <a:extLst>
              <a:ext uri="{FF2B5EF4-FFF2-40B4-BE49-F238E27FC236}">
                <a16:creationId xmlns:a16="http://schemas.microsoft.com/office/drawing/2014/main" id="{98BB636B-0D3A-3AF0-2967-388BAD2C6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3903" y="3004213"/>
            <a:ext cx="2483975" cy="14194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37CDBD1-FA03-57FC-4478-3370EAE26F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84339" y="1584941"/>
            <a:ext cx="3508738" cy="2414320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59013810-AC53-A0B4-BACD-9B36086B3167}"/>
              </a:ext>
            </a:extLst>
          </p:cNvPr>
          <p:cNvCxnSpPr>
            <a:cxnSpLocks/>
          </p:cNvCxnSpPr>
          <p:nvPr/>
        </p:nvCxnSpPr>
        <p:spPr>
          <a:xfrm flipH="1">
            <a:off x="3378926" y="2216242"/>
            <a:ext cx="4750526" cy="7201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93094E30-9F4C-9BA0-4994-9953BF4E7C0D}"/>
              </a:ext>
            </a:extLst>
          </p:cNvPr>
          <p:cNvCxnSpPr>
            <a:cxnSpLocks/>
          </p:cNvCxnSpPr>
          <p:nvPr/>
        </p:nvCxnSpPr>
        <p:spPr>
          <a:xfrm flipH="1" flipV="1">
            <a:off x="4702629" y="3267157"/>
            <a:ext cx="3421274" cy="4467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994709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9314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/>
              <a:t>프로젝트 배경</a:t>
            </a:r>
            <a:r>
              <a:rPr lang="en-US" altLang="ko-KR" sz="3200"/>
              <a:t>_</a:t>
            </a:r>
            <a:r>
              <a:rPr lang="ko-KR" altLang="en-US" sz="1600"/>
              <a:t>프로젝트 주제 및 선정 배경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686810" y="1850732"/>
            <a:ext cx="8941777" cy="1963069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/>
              <a:t>프로젝트 주제</a:t>
            </a:r>
            <a:endParaRPr lang="en-US" altLang="ko-KR" b="1"/>
          </a:p>
          <a:p>
            <a:endParaRPr lang="en-US" altLang="ko-KR"/>
          </a:p>
          <a:p>
            <a:r>
              <a:rPr lang="en-US" altLang="ko-KR"/>
              <a:t>JDSS ( Jaehong Docker Swarm Project ) </a:t>
            </a:r>
            <a:r>
              <a:rPr lang="ko-KR" altLang="en-US"/>
              <a:t>는 사용자 요구 사항에 맞는 </a:t>
            </a:r>
            <a:r>
              <a:rPr lang="en-US" altLang="ko-KR"/>
              <a:t>Docker Stack </a:t>
            </a:r>
            <a:r>
              <a:rPr lang="ko-KR" altLang="en-US"/>
              <a:t>을 배포하여 </a:t>
            </a:r>
            <a:r>
              <a:rPr lang="en-US" altLang="ko-KR"/>
              <a:t>Web &amp; Blog </a:t>
            </a:r>
            <a:r>
              <a:rPr lang="ko-KR" altLang="en-US"/>
              <a:t>서비스를 제공해주는 프로그램입니다</a:t>
            </a:r>
            <a:r>
              <a:rPr lang="en-US" altLang="ko-KR"/>
              <a:t>. </a:t>
            </a:r>
            <a:r>
              <a:rPr lang="ko-KR" altLang="en-US"/>
              <a:t>사용하기 어려운 </a:t>
            </a:r>
            <a:r>
              <a:rPr lang="en-US" altLang="ko-KR"/>
              <a:t>CLI </a:t>
            </a:r>
            <a:r>
              <a:rPr lang="ko-KR" altLang="en-US"/>
              <a:t>환경이 아닌</a:t>
            </a:r>
            <a:r>
              <a:rPr lang="en-US" altLang="ko-KR"/>
              <a:t>, </a:t>
            </a:r>
            <a:r>
              <a:rPr lang="ko-KR" altLang="en-US"/>
              <a:t>그래픽 환경인 </a:t>
            </a:r>
            <a:r>
              <a:rPr lang="en-US" altLang="ko-KR"/>
              <a:t>Dialog </a:t>
            </a:r>
            <a:r>
              <a:rPr lang="ko-KR" altLang="en-US"/>
              <a:t>로 제공하여 사용자가 더 쉽게 배포 </a:t>
            </a:r>
            <a:r>
              <a:rPr lang="en-US" altLang="ko-KR"/>
              <a:t>&amp; </a:t>
            </a:r>
            <a:r>
              <a:rPr lang="ko-KR" altLang="en-US"/>
              <a:t>조회 </a:t>
            </a:r>
            <a:r>
              <a:rPr lang="en-US" altLang="ko-KR"/>
              <a:t>&amp; </a:t>
            </a:r>
            <a:r>
              <a:rPr lang="ko-KR" altLang="en-US"/>
              <a:t>삭제 할 수 있는 프로그램입니다</a:t>
            </a:r>
            <a:endParaRPr lang="en-US" altLang="ko-KR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686811" y="4061012"/>
            <a:ext cx="8941777" cy="2528047"/>
          </a:xfrm>
          <a:prstGeom prst="round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/>
              <a:t>선정 배경</a:t>
            </a:r>
            <a:endParaRPr lang="en-US" altLang="ko-KR" b="1"/>
          </a:p>
          <a:p>
            <a:endParaRPr lang="en-US" altLang="ko-KR"/>
          </a:p>
          <a:p>
            <a:r>
              <a:rPr lang="en-US" altLang="ko-KR"/>
              <a:t>Docker Swarm Mode </a:t>
            </a:r>
            <a:r>
              <a:rPr lang="ko-KR" altLang="en-US"/>
              <a:t>환경에서 사용자 요청에 맞게 이미지를 생성하고</a:t>
            </a:r>
            <a:r>
              <a:rPr lang="en-US" altLang="ko-KR"/>
              <a:t>, </a:t>
            </a:r>
            <a:r>
              <a:rPr lang="ko-KR" altLang="en-US"/>
              <a:t>컨테이너를 묶어 </a:t>
            </a:r>
            <a:r>
              <a:rPr lang="en-US" altLang="ko-KR"/>
              <a:t>Stack </a:t>
            </a:r>
            <a:r>
              <a:rPr lang="ko-KR" altLang="en-US"/>
              <a:t>으로 배포해주는 서비스를 제공하고자 주제를 선정하였습니다</a:t>
            </a:r>
            <a:r>
              <a:rPr lang="en-US" altLang="ko-KR"/>
              <a:t>. </a:t>
            </a:r>
            <a:r>
              <a:rPr lang="ko-KR" altLang="en-US"/>
              <a:t>또한</a:t>
            </a:r>
            <a:r>
              <a:rPr lang="en-US" altLang="ko-KR"/>
              <a:t>, </a:t>
            </a:r>
            <a:r>
              <a:rPr lang="ko-KR" altLang="en-US"/>
              <a:t>해당 서비스를 관리자 입장에서 모니터링 해보는 경험을 쌓기 위해 모니터링 환경도 구축하여 적용해보고자 합니다</a:t>
            </a:r>
            <a:r>
              <a:rPr lang="en-US" altLang="ko-KR"/>
              <a:t>. </a:t>
            </a:r>
            <a:r>
              <a:rPr lang="ko-KR" altLang="en-US"/>
              <a:t>이를 통해 기존의 학습 내용에 대한 이해도 강화와 프로젝트 진행을 통한 경험을 쌓는 것을 목표로 삼고자 선정했습니다</a:t>
            </a:r>
            <a:endParaRPr lang="en-US" altLang="ko-KR"/>
          </a:p>
        </p:txBody>
      </p:sp>
      <p:cxnSp>
        <p:nvCxnSpPr>
          <p:cNvPr id="11" name="직선 연결선 10"/>
          <p:cNvCxnSpPr/>
          <p:nvPr/>
        </p:nvCxnSpPr>
        <p:spPr>
          <a:xfrm flipV="1">
            <a:off x="1786610" y="2367199"/>
            <a:ext cx="8742178" cy="17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 flipV="1">
            <a:off x="1786610" y="4555433"/>
            <a:ext cx="8742178" cy="1758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72860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6582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프로젝트 수행 결과</a:t>
            </a:r>
            <a:r>
              <a:rPr lang="en-US" altLang="ko-KR" sz="3200"/>
              <a:t>_</a:t>
            </a:r>
            <a:r>
              <a:rPr lang="en-US" altLang="ko-KR" sz="1600"/>
              <a:t>Monitoring</a:t>
            </a:r>
            <a:endParaRPr lang="ko-KR" altLang="en-US" sz="1600"/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3248297" y="4616803"/>
            <a:ext cx="5286103" cy="15662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520181" y="4892112"/>
            <a:ext cx="45572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 </a:t>
            </a:r>
            <a:r>
              <a:rPr lang="en-US" altLang="ko-KR" sz="1600" b="1"/>
              <a:t>Monitoring</a:t>
            </a:r>
          </a:p>
          <a:p>
            <a:endParaRPr lang="en-US" altLang="ko-KR" sz="1600" b="1"/>
          </a:p>
          <a:p>
            <a:r>
              <a:rPr lang="en-US" altLang="ko-KR" sz="1400"/>
              <a:t>Node Exporter </a:t>
            </a:r>
            <a:r>
              <a:rPr lang="ko-KR" altLang="en-US" sz="1400"/>
              <a:t>를 통해 각 </a:t>
            </a:r>
            <a:r>
              <a:rPr lang="en-US" altLang="ko-KR" sz="1400"/>
              <a:t>Node </a:t>
            </a:r>
            <a:r>
              <a:rPr lang="ko-KR" altLang="en-US" sz="1400"/>
              <a:t>의 </a:t>
            </a:r>
            <a:r>
              <a:rPr lang="en-US" altLang="ko-KR" sz="1400"/>
              <a:t>Cpu </a:t>
            </a:r>
            <a:r>
              <a:rPr lang="ko-KR" altLang="en-US" sz="1400"/>
              <a:t>사용량</a:t>
            </a:r>
            <a:r>
              <a:rPr lang="en-US" altLang="ko-KR" sz="1400"/>
              <a:t>, </a:t>
            </a:r>
            <a:r>
              <a:rPr lang="ko-KR" altLang="en-US" sz="1400"/>
              <a:t>시스템 로드율</a:t>
            </a:r>
            <a:r>
              <a:rPr lang="en-US" altLang="ko-KR" sz="1400"/>
              <a:t>, </a:t>
            </a:r>
            <a:r>
              <a:rPr lang="ko-KR" altLang="en-US" sz="1400"/>
              <a:t>사용 가능한 메모리 를 모니터링 합니다</a:t>
            </a:r>
            <a:endParaRPr lang="en-US" altLang="ko-KR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828428B-F360-97D9-0AB9-5DF7671BA3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08" y="1675719"/>
            <a:ext cx="4637818" cy="23210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24B55C8-FB54-11C9-225E-509DCE2E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269" y="1633755"/>
            <a:ext cx="4637818" cy="2362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401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6582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프로젝트 수행 결과</a:t>
            </a:r>
            <a:r>
              <a:rPr lang="en-US" altLang="ko-KR" sz="3200"/>
              <a:t>_</a:t>
            </a:r>
            <a:r>
              <a:rPr lang="en-US" altLang="ko-KR" sz="1600"/>
              <a:t>Monitoring</a:t>
            </a:r>
            <a:endParaRPr lang="ko-KR" altLang="en-US" sz="1600"/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3248297" y="4616803"/>
            <a:ext cx="5286103" cy="156628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528890" y="4791088"/>
            <a:ext cx="4557251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 </a:t>
            </a:r>
            <a:r>
              <a:rPr lang="en-US" altLang="ko-KR" sz="1600" b="1"/>
              <a:t>Monitoring</a:t>
            </a:r>
          </a:p>
          <a:p>
            <a:endParaRPr lang="en-US" altLang="ko-KR" sz="1600" b="1"/>
          </a:p>
          <a:p>
            <a:r>
              <a:rPr lang="en-US" altLang="ko-KR" sz="1400"/>
              <a:t>cAdvisor </a:t>
            </a:r>
            <a:r>
              <a:rPr lang="ko-KR" altLang="en-US" sz="1400"/>
              <a:t>를 통해 각 </a:t>
            </a:r>
            <a:r>
              <a:rPr lang="en-US" altLang="ko-KR" sz="1400"/>
              <a:t>Node </a:t>
            </a:r>
            <a:r>
              <a:rPr lang="ko-KR" altLang="en-US" sz="1400"/>
              <a:t>의 컨테이너 환경을 모니터링 합니다</a:t>
            </a:r>
            <a:r>
              <a:rPr lang="en-US" altLang="ko-KR" sz="1400"/>
              <a:t>. CPU </a:t>
            </a:r>
            <a:r>
              <a:rPr lang="ko-KR" altLang="en-US" sz="1400"/>
              <a:t>사용률</a:t>
            </a:r>
            <a:r>
              <a:rPr lang="en-US" altLang="ko-KR" sz="1400"/>
              <a:t>, </a:t>
            </a:r>
            <a:r>
              <a:rPr lang="ko-KR" altLang="en-US" sz="1400"/>
              <a:t>메모리 사용량</a:t>
            </a:r>
            <a:r>
              <a:rPr lang="en-US" altLang="ko-KR" sz="1400"/>
              <a:t>, </a:t>
            </a:r>
            <a:r>
              <a:rPr lang="ko-KR" altLang="en-US" sz="1400"/>
              <a:t>동작중인 컨테이너 수를 실시간으로 모니터링 가능합니다</a:t>
            </a:r>
            <a:endParaRPr lang="en-US" altLang="ko-KR" sz="140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B460B54-0B2B-5A54-E356-8B7A46580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9553" y="1912620"/>
            <a:ext cx="4619095" cy="22324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C4F9009-55E0-53B1-DEAB-230A56E94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912620"/>
            <a:ext cx="4351915" cy="223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4529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6582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프로젝트 수행 결과</a:t>
            </a:r>
            <a:r>
              <a:rPr lang="en-US" altLang="ko-KR" sz="3200"/>
              <a:t>_</a:t>
            </a:r>
            <a:r>
              <a:rPr lang="en-US" altLang="ko-KR" sz="1600"/>
              <a:t>Monitoring</a:t>
            </a:r>
            <a:endParaRPr lang="ko-KR" altLang="en-US" sz="1600"/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모서리가 둥근 직사각형 14"/>
          <p:cNvSpPr/>
          <p:nvPr/>
        </p:nvSpPr>
        <p:spPr>
          <a:xfrm>
            <a:off x="3248297" y="4616803"/>
            <a:ext cx="5286103" cy="181874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528890" y="4791088"/>
            <a:ext cx="45572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/>
              <a:t> </a:t>
            </a:r>
            <a:r>
              <a:rPr lang="en-US" altLang="ko-KR" sz="1600" b="1"/>
              <a:t>Monitoring</a:t>
            </a:r>
          </a:p>
          <a:p>
            <a:endParaRPr lang="en-US" altLang="ko-KR" sz="1600" b="1"/>
          </a:p>
          <a:p>
            <a:r>
              <a:rPr lang="ko-KR" altLang="en-US" sz="1400"/>
              <a:t>특정 컨테이너에 대해서만 표시하는 것도 가능합니다</a:t>
            </a:r>
            <a:r>
              <a:rPr lang="en-US" altLang="ko-KR" sz="1400"/>
              <a:t>. </a:t>
            </a:r>
            <a:r>
              <a:rPr lang="ko-KR" altLang="en-US" sz="1400"/>
              <a:t>해당 </a:t>
            </a:r>
            <a:r>
              <a:rPr lang="en-US" altLang="ko-KR" sz="1400"/>
              <a:t>Data </a:t>
            </a:r>
            <a:r>
              <a:rPr lang="ko-KR" altLang="en-US" sz="1400"/>
              <a:t>는 </a:t>
            </a:r>
            <a:r>
              <a:rPr lang="en-US" altLang="ko-KR" sz="1400"/>
              <a:t>Prometheus </a:t>
            </a:r>
            <a:r>
              <a:rPr lang="ko-KR" altLang="en-US" sz="1400"/>
              <a:t>에서 </a:t>
            </a:r>
            <a:r>
              <a:rPr lang="en-US" altLang="ko-KR" sz="1400"/>
              <a:t>target </a:t>
            </a:r>
            <a:r>
              <a:rPr lang="ko-KR" altLang="en-US" sz="1400"/>
              <a:t>인 </a:t>
            </a:r>
            <a:r>
              <a:rPr lang="en-US" altLang="ko-KR" sz="1400"/>
              <a:t>cAdvisor </a:t>
            </a:r>
            <a:r>
              <a:rPr lang="ko-KR" altLang="en-US" sz="1400"/>
              <a:t>로 부터 </a:t>
            </a:r>
            <a:r>
              <a:rPr lang="en-US" altLang="ko-KR" sz="1400"/>
              <a:t>pull </a:t>
            </a:r>
            <a:r>
              <a:rPr lang="ko-KR" altLang="en-US" sz="1400"/>
              <a:t>하는 것이며</a:t>
            </a:r>
            <a:r>
              <a:rPr lang="en-US" altLang="ko-KR" sz="1400"/>
              <a:t>, </a:t>
            </a:r>
            <a:r>
              <a:rPr lang="ko-KR" altLang="en-US" sz="1400"/>
              <a:t>시간은 </a:t>
            </a:r>
            <a:r>
              <a:rPr lang="en-US" altLang="ko-KR" sz="1400"/>
              <a:t>5</a:t>
            </a:r>
            <a:r>
              <a:rPr lang="ko-KR" altLang="en-US" sz="1400"/>
              <a:t>초 마다 한 번씩 가져오도록 설정하였습니다</a:t>
            </a:r>
            <a:endParaRPr lang="en-US" altLang="ko-KR" sz="140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966A7DBB-2153-F63E-271D-A6C4CE8833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4718" y="1789011"/>
            <a:ext cx="4926094" cy="2277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3670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55769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4. </a:t>
            </a:r>
            <a:r>
              <a:rPr lang="ko-KR" altLang="en-US" sz="3200"/>
              <a:t>프로젝트 수행 결과</a:t>
            </a:r>
            <a:r>
              <a:rPr lang="en-US" altLang="ko-KR" sz="3200"/>
              <a:t>_</a:t>
            </a:r>
            <a:r>
              <a:rPr lang="ko-KR" altLang="en-US" sz="1600"/>
              <a:t>시연 동영상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mbWD0htjHxU"/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692252" y="1349553"/>
            <a:ext cx="8756113" cy="492531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C3E4D7-E9C9-D6E2-2712-F00B32B82471}"/>
              </a:ext>
            </a:extLst>
          </p:cNvPr>
          <p:cNvSpPr txBox="1"/>
          <p:nvPr/>
        </p:nvSpPr>
        <p:spPr>
          <a:xfrm>
            <a:off x="2216560" y="6353626"/>
            <a:ext cx="84647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/>
              <a:t>https://www.youtube.com/watch?v=mbWD0htjHxU&amp;t=5s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290590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6582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5. </a:t>
            </a:r>
            <a:r>
              <a:rPr lang="ko-KR" altLang="en-US" sz="3200"/>
              <a:t>느낌점</a:t>
            </a:r>
            <a:r>
              <a:rPr lang="en-US" altLang="ko-KR" sz="3200"/>
              <a:t>_</a:t>
            </a:r>
            <a:r>
              <a:rPr lang="ko-KR" altLang="en-US" sz="1600"/>
              <a:t>아쉬운 점 </a:t>
            </a:r>
            <a:r>
              <a:rPr lang="en-US" altLang="ko-KR" sz="1600"/>
              <a:t>&amp; </a:t>
            </a:r>
            <a:r>
              <a:rPr lang="ko-KR" altLang="en-US" sz="1600"/>
              <a:t>개선 사항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D9A781A6-FC4A-C9ED-30DD-B9BD18B55B31}"/>
              </a:ext>
            </a:extLst>
          </p:cNvPr>
          <p:cNvSpPr/>
          <p:nvPr/>
        </p:nvSpPr>
        <p:spPr>
          <a:xfrm>
            <a:off x="2124892" y="2090057"/>
            <a:ext cx="7663542" cy="364001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/>
              <a:t>기술적인 부분에서 시간에 대한 아쉬움이 있었습니다</a:t>
            </a:r>
            <a:r>
              <a:rPr lang="en-US" altLang="ko-KR"/>
              <a:t>. </a:t>
            </a:r>
            <a:r>
              <a:rPr lang="ko-KR" altLang="en-US"/>
              <a:t>이번 프로젝트를</a:t>
            </a:r>
            <a:r>
              <a:rPr lang="en-US" altLang="ko-KR"/>
              <a:t> </a:t>
            </a:r>
            <a:r>
              <a:rPr lang="ko-KR" altLang="en-US"/>
              <a:t>통해 </a:t>
            </a:r>
            <a:r>
              <a:rPr lang="en-US" altLang="ko-KR"/>
              <a:t>Harbor, Grafana, Prometheus, cAdvisor </a:t>
            </a:r>
            <a:r>
              <a:rPr lang="ko-KR" altLang="en-US"/>
              <a:t>를 사용해 보았는데</a:t>
            </a:r>
            <a:r>
              <a:rPr lang="en-US" altLang="ko-KR"/>
              <a:t>, </a:t>
            </a:r>
            <a:r>
              <a:rPr lang="ko-KR" altLang="en-US"/>
              <a:t>깊게</a:t>
            </a:r>
            <a:r>
              <a:rPr lang="en-US" altLang="ko-KR"/>
              <a:t> </a:t>
            </a:r>
            <a:r>
              <a:rPr lang="ko-KR" altLang="en-US"/>
              <a:t>공부하지 못하고</a:t>
            </a:r>
            <a:r>
              <a:rPr lang="en-US" altLang="ko-KR"/>
              <a:t>, </a:t>
            </a:r>
            <a:r>
              <a:rPr lang="ko-KR" altLang="en-US"/>
              <a:t>구현 및 사용에 중점을 뒤어 아쉬움을 느꼈습니다</a:t>
            </a:r>
            <a:r>
              <a:rPr lang="en-US" altLang="ko-KR"/>
              <a:t>. </a:t>
            </a:r>
            <a:r>
              <a:rPr lang="ko-KR" altLang="en-US"/>
              <a:t>또한</a:t>
            </a:r>
            <a:r>
              <a:rPr lang="en-US" altLang="ko-KR"/>
              <a:t>,  </a:t>
            </a:r>
            <a:r>
              <a:rPr lang="ko-KR" altLang="en-US"/>
              <a:t>기능의 경우 </a:t>
            </a:r>
            <a:r>
              <a:rPr lang="en-US" altLang="ko-KR"/>
              <a:t>Rolling Update </a:t>
            </a:r>
            <a:r>
              <a:rPr lang="ko-KR" altLang="en-US"/>
              <a:t>와 </a:t>
            </a:r>
            <a:r>
              <a:rPr lang="en-US" altLang="ko-KR"/>
              <a:t>Roll Back </a:t>
            </a:r>
            <a:r>
              <a:rPr lang="ko-KR" altLang="en-US"/>
              <a:t>기능을 구현하지 못한 것에 아쉬움이 있었습니다</a:t>
            </a:r>
            <a:r>
              <a:rPr lang="en-US" altLang="ko-KR"/>
              <a:t>. </a:t>
            </a:r>
            <a:r>
              <a:rPr lang="ko-KR" altLang="en-US"/>
              <a:t>만약 개선을 하고자 한다면</a:t>
            </a:r>
            <a:r>
              <a:rPr lang="en-US" altLang="ko-KR"/>
              <a:t>, </a:t>
            </a:r>
            <a:r>
              <a:rPr lang="ko-KR" altLang="en-US"/>
              <a:t>다음과 같은 사항을 개선하고 싶습니다</a:t>
            </a:r>
            <a:endParaRPr lang="en-US" altLang="ko-KR"/>
          </a:p>
          <a:p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/>
              <a:t>Rolling Update &amp; Roll Back </a:t>
            </a:r>
            <a:r>
              <a:rPr lang="ko-KR" altLang="en-US"/>
              <a:t>기능 추가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/>
              <a:t>Prometheus </a:t>
            </a:r>
            <a:r>
              <a:rPr lang="ko-KR" altLang="en-US"/>
              <a:t>를 </a:t>
            </a:r>
            <a:r>
              <a:rPr lang="en-US" altLang="ko-KR"/>
              <a:t>Pull </a:t>
            </a:r>
            <a:r>
              <a:rPr lang="ko-KR" altLang="en-US"/>
              <a:t>방식이 아닌 </a:t>
            </a:r>
            <a:r>
              <a:rPr lang="en-US" altLang="ko-KR"/>
              <a:t>InfluxDB </a:t>
            </a:r>
            <a:r>
              <a:rPr lang="ko-KR" altLang="en-US"/>
              <a:t>를 이용한 </a:t>
            </a:r>
            <a:r>
              <a:rPr lang="en-US" altLang="ko-KR"/>
              <a:t>Push </a:t>
            </a:r>
            <a:r>
              <a:rPr lang="ko-KR" altLang="en-US"/>
              <a:t>방식으로 구현</a:t>
            </a:r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/>
              <a:t>Harbor </a:t>
            </a:r>
            <a:r>
              <a:rPr lang="ko-KR" altLang="en-US"/>
              <a:t>인증시 </a:t>
            </a:r>
            <a:r>
              <a:rPr lang="en-US" altLang="ko-KR"/>
              <a:t>Https </a:t>
            </a:r>
            <a:r>
              <a:rPr lang="ko-KR" altLang="en-US"/>
              <a:t>를 이용한 인증 방식 사용</a:t>
            </a:r>
          </a:p>
        </p:txBody>
      </p:sp>
    </p:spTree>
    <p:extLst>
      <p:ext uri="{BB962C8B-B14F-4D97-AF65-F5344CB8AC3E}">
        <p14:creationId xmlns:p14="http://schemas.microsoft.com/office/powerpoint/2010/main" val="345788424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6582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5. </a:t>
            </a:r>
            <a:r>
              <a:rPr lang="ko-KR" altLang="en-US" sz="3200"/>
              <a:t>느낌점</a:t>
            </a:r>
            <a:r>
              <a:rPr lang="en-US" altLang="ko-KR" sz="3200"/>
              <a:t>_</a:t>
            </a:r>
            <a:r>
              <a:rPr lang="ko-KR" altLang="en-US" sz="1600"/>
              <a:t>어려웠던 점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D9A781A6-FC4A-C9ED-30DD-B9BD18B55B31}"/>
              </a:ext>
            </a:extLst>
          </p:cNvPr>
          <p:cNvSpPr/>
          <p:nvPr/>
        </p:nvSpPr>
        <p:spPr>
          <a:xfrm>
            <a:off x="2229395" y="2220686"/>
            <a:ext cx="7358742" cy="3126294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/>
              <a:t>이번 프로젝트를 진행하며 모든 순간이 순탄하지는 않았습니다</a:t>
            </a:r>
            <a:r>
              <a:rPr lang="en-US" altLang="ko-KR"/>
              <a:t>. </a:t>
            </a:r>
            <a:r>
              <a:rPr lang="ko-KR" altLang="en-US"/>
              <a:t>대표적으로 오류 수정에서 가장 큰 어려움을 느꼈던 것 같습니다</a:t>
            </a:r>
            <a:r>
              <a:rPr lang="en-US" altLang="ko-KR"/>
              <a:t>. </a:t>
            </a:r>
            <a:r>
              <a:rPr lang="ko-KR" altLang="en-US"/>
              <a:t>발생한 문제에는 </a:t>
            </a:r>
            <a:r>
              <a:rPr lang="en-US" altLang="ko-KR"/>
              <a:t>wordpress </a:t>
            </a:r>
            <a:r>
              <a:rPr lang="ko-KR" altLang="en-US"/>
              <a:t>연결 문제</a:t>
            </a:r>
            <a:r>
              <a:rPr lang="en-US" altLang="ko-KR"/>
              <a:t>, Dialog </a:t>
            </a:r>
            <a:r>
              <a:rPr lang="ko-KR" altLang="en-US"/>
              <a:t>절차 문제</a:t>
            </a:r>
            <a:r>
              <a:rPr lang="en-US" altLang="ko-KR"/>
              <a:t>, Stack </a:t>
            </a:r>
            <a:r>
              <a:rPr lang="ko-KR" altLang="en-US"/>
              <a:t>배포시 </a:t>
            </a:r>
            <a:r>
              <a:rPr lang="en-US" altLang="ko-KR"/>
              <a:t>Image </a:t>
            </a:r>
            <a:r>
              <a:rPr lang="ko-KR" altLang="en-US"/>
              <a:t>를 못 찾는 문제가 있었습니다</a:t>
            </a:r>
            <a:r>
              <a:rPr lang="en-US" altLang="ko-KR"/>
              <a:t>. </a:t>
            </a:r>
            <a:r>
              <a:rPr lang="ko-KR" altLang="en-US"/>
              <a:t>문제가 발생한 순간마다 해당 문제를 해결할 때까지 자리에서 벗어날 수가 없었습니다</a:t>
            </a:r>
            <a:r>
              <a:rPr lang="en-US" altLang="ko-KR"/>
              <a:t>. </a:t>
            </a:r>
            <a:r>
              <a:rPr lang="ko-KR" altLang="en-US"/>
              <a:t>허나</a:t>
            </a:r>
            <a:r>
              <a:rPr lang="en-US" altLang="ko-KR"/>
              <a:t>, </a:t>
            </a:r>
            <a:r>
              <a:rPr lang="ko-KR" altLang="en-US"/>
              <a:t>이 해결 과정은 결코 고통스럽지 않았습니다</a:t>
            </a:r>
            <a:r>
              <a:rPr lang="en-US" altLang="ko-KR"/>
              <a:t>. </a:t>
            </a:r>
            <a:r>
              <a:rPr lang="ko-KR" altLang="en-US"/>
              <a:t>오히려 고민과 생각</a:t>
            </a:r>
            <a:r>
              <a:rPr lang="en-US" altLang="ko-KR"/>
              <a:t>, </a:t>
            </a:r>
            <a:r>
              <a:rPr lang="ko-KR" altLang="en-US"/>
              <a:t>그리고 수많은 시도를 할 때마다 즐거웠고</a:t>
            </a:r>
            <a:r>
              <a:rPr lang="en-US" altLang="ko-KR"/>
              <a:t>, </a:t>
            </a:r>
            <a:r>
              <a:rPr lang="ko-KR" altLang="en-US"/>
              <a:t>문제를 해결하면 생기는 기쁨의 도파민 덕분에 문제 해결에 즐거움을 느꼈습니다</a:t>
            </a:r>
          </a:p>
        </p:txBody>
      </p:sp>
    </p:spTree>
    <p:extLst>
      <p:ext uri="{BB962C8B-B14F-4D97-AF65-F5344CB8AC3E}">
        <p14:creationId xmlns:p14="http://schemas.microsoft.com/office/powerpoint/2010/main" val="15951800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65825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/>
              <a:t>5. </a:t>
            </a:r>
            <a:r>
              <a:rPr lang="ko-KR" altLang="en-US" sz="3200"/>
              <a:t>느낌점</a:t>
            </a:r>
            <a:r>
              <a:rPr lang="en-US" altLang="ko-KR" sz="3200"/>
              <a:t>_</a:t>
            </a:r>
            <a:r>
              <a:rPr lang="ko-KR" altLang="en-US" sz="1600"/>
              <a:t>소감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모서리가 둥근 직사각형 14">
            <a:extLst>
              <a:ext uri="{FF2B5EF4-FFF2-40B4-BE49-F238E27FC236}">
                <a16:creationId xmlns:a16="http://schemas.microsoft.com/office/drawing/2014/main" id="{D9A781A6-FC4A-C9ED-30DD-B9BD18B55B31}"/>
              </a:ext>
            </a:extLst>
          </p:cNvPr>
          <p:cNvSpPr/>
          <p:nvPr/>
        </p:nvSpPr>
        <p:spPr>
          <a:xfrm>
            <a:off x="2329543" y="2351314"/>
            <a:ext cx="7532914" cy="256032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6</a:t>
            </a:r>
            <a:r>
              <a:rPr lang="ko-KR" altLang="en-US"/>
              <a:t>월 </a:t>
            </a:r>
            <a:r>
              <a:rPr lang="en-US" altLang="ko-KR"/>
              <a:t>13</a:t>
            </a:r>
            <a:r>
              <a:rPr lang="ko-KR" altLang="en-US"/>
              <a:t>일부터 지금까지</a:t>
            </a:r>
            <a:r>
              <a:rPr lang="en-US" altLang="ko-KR"/>
              <a:t>, 2</a:t>
            </a:r>
            <a:r>
              <a:rPr lang="ko-KR" altLang="en-US"/>
              <a:t>달이 넘는 긴 시간동안 배운 많은 것을 되돌아볼 수 있는 시간이었습니다</a:t>
            </a:r>
            <a:r>
              <a:rPr lang="en-US" altLang="ko-KR"/>
              <a:t>. Python </a:t>
            </a:r>
            <a:r>
              <a:rPr lang="ko-KR" altLang="en-US"/>
              <a:t>부터 </a:t>
            </a:r>
            <a:r>
              <a:rPr lang="en-US" altLang="ko-KR"/>
              <a:t>Docker </a:t>
            </a:r>
            <a:r>
              <a:rPr lang="ko-KR" altLang="en-US"/>
              <a:t>까지</a:t>
            </a:r>
            <a:r>
              <a:rPr lang="en-US" altLang="ko-KR"/>
              <a:t>, </a:t>
            </a:r>
            <a:r>
              <a:rPr lang="ko-KR" altLang="en-US"/>
              <a:t>많은 것을 배웠지만</a:t>
            </a:r>
            <a:r>
              <a:rPr lang="en-US" altLang="ko-KR"/>
              <a:t>, </a:t>
            </a:r>
            <a:r>
              <a:rPr lang="ko-KR" altLang="en-US"/>
              <a:t>그것을 자신만의 것으로 직접 개발에 사용해보는 기회는 많지 않았습니다</a:t>
            </a:r>
            <a:r>
              <a:rPr lang="en-US" altLang="ko-KR"/>
              <a:t>. </a:t>
            </a:r>
            <a:r>
              <a:rPr lang="ko-KR" altLang="en-US"/>
              <a:t>허나</a:t>
            </a:r>
            <a:r>
              <a:rPr lang="en-US" altLang="ko-KR"/>
              <a:t>,</a:t>
            </a:r>
            <a:r>
              <a:rPr lang="ko-KR" altLang="en-US"/>
              <a:t> 이번 토이프로젝트를 통해 그동안의 학습을 되돌아볼 수 있었으며</a:t>
            </a:r>
            <a:r>
              <a:rPr lang="en-US" altLang="ko-KR"/>
              <a:t>, </a:t>
            </a:r>
            <a:r>
              <a:rPr lang="ko-KR" altLang="en-US"/>
              <a:t>새로운 기술에 대해 독자적인 학습을 하여 개발에 대한 의욕을 불태울 수 있는 계기가 되었습니다</a:t>
            </a:r>
            <a:r>
              <a:rPr lang="en-US" altLang="ko-KR"/>
              <a:t>. 3</a:t>
            </a:r>
            <a:r>
              <a:rPr lang="ko-KR" altLang="en-US"/>
              <a:t>일이라는 짧은 시간이었지만 계획한 목표를 성공적으로 달성할 수 있어 매우 기쁩니다</a:t>
            </a:r>
          </a:p>
        </p:txBody>
      </p:sp>
    </p:spTree>
    <p:extLst>
      <p:ext uri="{BB962C8B-B14F-4D97-AF65-F5344CB8AC3E}">
        <p14:creationId xmlns:p14="http://schemas.microsoft.com/office/powerpoint/2010/main" val="19611007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46412" y="1314364"/>
            <a:ext cx="9404723" cy="1400530"/>
          </a:xfrm>
        </p:spPr>
        <p:txBody>
          <a:bodyPr/>
          <a:lstStyle/>
          <a:p>
            <a:r>
              <a:rPr lang="en-US" altLang="ko-KR" sz="7200" b="1"/>
              <a:t>Thank You</a:t>
            </a:r>
            <a:br>
              <a:rPr lang="en-US" altLang="ko-KR" sz="7200" b="1"/>
            </a:br>
            <a:br>
              <a:rPr lang="en-US" altLang="ko-KR" sz="7200" b="1"/>
            </a:br>
            <a:r>
              <a:rPr lang="en-US" altLang="ko-KR" sz="1600" b="1"/>
              <a:t>For More Information</a:t>
            </a:r>
            <a:br>
              <a:rPr lang="en-US" altLang="ko-KR" sz="1600" b="1"/>
            </a:br>
            <a:br>
              <a:rPr lang="en-US" altLang="ko-KR" sz="1600" b="1"/>
            </a:br>
            <a:r>
              <a:rPr lang="en-US" altLang="ko-KR" sz="1600" b="1"/>
              <a:t>Velog :  https://velog.io/@lijahong</a:t>
            </a:r>
            <a:br>
              <a:rPr lang="en-US" altLang="ko-KR" sz="1600" b="1"/>
            </a:br>
            <a:r>
              <a:rPr lang="en-US" altLang="ko-KR" sz="1600" b="1"/>
              <a:t>Github : https://github.com/lijahong</a:t>
            </a:r>
            <a:endParaRPr lang="ko-KR" altLang="en-US" sz="1600" b="1"/>
          </a:p>
        </p:txBody>
      </p:sp>
    </p:spTree>
    <p:extLst>
      <p:ext uri="{BB962C8B-B14F-4D97-AF65-F5344CB8AC3E}">
        <p14:creationId xmlns:p14="http://schemas.microsoft.com/office/powerpoint/2010/main" val="497833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9314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/>
              <a:t>프로젝트 배경</a:t>
            </a:r>
            <a:r>
              <a:rPr lang="en-US" altLang="ko-KR" sz="3200"/>
              <a:t>_</a:t>
            </a:r>
            <a:r>
              <a:rPr lang="ko-KR" altLang="en-US" sz="1600"/>
              <a:t>프로젝트 목적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모서리가 둥근 직사각형 8"/>
          <p:cNvSpPr/>
          <p:nvPr/>
        </p:nvSpPr>
        <p:spPr>
          <a:xfrm>
            <a:off x="1686812" y="1993469"/>
            <a:ext cx="8941777" cy="4138390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ko-KR"/>
          </a:p>
        </p:txBody>
      </p:sp>
      <p:cxnSp>
        <p:nvCxnSpPr>
          <p:cNvPr id="11" name="직선 연결선 10"/>
          <p:cNvCxnSpPr/>
          <p:nvPr/>
        </p:nvCxnSpPr>
        <p:spPr>
          <a:xfrm>
            <a:off x="1764630" y="2653727"/>
            <a:ext cx="8863959" cy="222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1922930" y="2186572"/>
            <a:ext cx="67504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/>
              <a:t>프로젝트 목적은 아래와 같습니다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057899" y="2991189"/>
            <a:ext cx="781274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/>
              <a:t>Docker Stack Mode </a:t>
            </a:r>
            <a:r>
              <a:rPr lang="ko-KR" altLang="en-US"/>
              <a:t>환경에서 사용자 요구 사항에 맞는 서비스 배포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/>
              <a:t>Grafana &amp; Prometheus </a:t>
            </a:r>
            <a:r>
              <a:rPr lang="ko-KR" altLang="en-US"/>
              <a:t>를 통한 모니터링 환경 구축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/>
              <a:t>Harbor </a:t>
            </a:r>
            <a:r>
              <a:rPr lang="ko-KR" altLang="en-US"/>
              <a:t>를 통한 </a:t>
            </a:r>
            <a:r>
              <a:rPr lang="en-US" altLang="ko-KR"/>
              <a:t>Private Regisry </a:t>
            </a:r>
            <a:r>
              <a:rPr lang="ko-KR" altLang="en-US"/>
              <a:t>구축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en-US" altLang="ko-KR"/>
              <a:t>Dialog </a:t>
            </a:r>
            <a:r>
              <a:rPr lang="ko-KR" altLang="en-US"/>
              <a:t>를 통한 </a:t>
            </a:r>
            <a:r>
              <a:rPr lang="en-US" altLang="ko-KR"/>
              <a:t>Gui </a:t>
            </a:r>
            <a:r>
              <a:rPr lang="ko-KR" altLang="en-US"/>
              <a:t>환경의 프로그램 구축</a:t>
            </a:r>
            <a:endParaRPr lang="en-US" altLang="ko-KR"/>
          </a:p>
          <a:p>
            <a:pPr marL="342900" indent="-342900">
              <a:buAutoNum type="arabicPeriod"/>
            </a:pPr>
            <a:endParaRPr lang="en-US" altLang="ko-KR"/>
          </a:p>
          <a:p>
            <a:pPr marL="342900" indent="-342900">
              <a:buAutoNum type="arabicPeriod"/>
            </a:pPr>
            <a:r>
              <a:rPr lang="ko-KR" altLang="en-US"/>
              <a:t>쉽고 간편한 배포 </a:t>
            </a:r>
            <a:r>
              <a:rPr lang="en-US" altLang="ko-KR"/>
              <a:t>&amp; </a:t>
            </a:r>
            <a:r>
              <a:rPr lang="ko-KR" altLang="en-US"/>
              <a:t>조회 </a:t>
            </a:r>
            <a:r>
              <a:rPr lang="en-US" altLang="ko-KR"/>
              <a:t>&amp; </a:t>
            </a:r>
            <a:r>
              <a:rPr lang="ko-KR" altLang="en-US"/>
              <a:t>삭제 프로세스</a:t>
            </a:r>
          </a:p>
        </p:txBody>
      </p:sp>
    </p:spTree>
    <p:extLst>
      <p:ext uri="{BB962C8B-B14F-4D97-AF65-F5344CB8AC3E}">
        <p14:creationId xmlns:p14="http://schemas.microsoft.com/office/powerpoint/2010/main" val="17805272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9314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/>
              <a:t>프로젝트 배경</a:t>
            </a:r>
            <a:r>
              <a:rPr lang="en-US" altLang="ko-KR" sz="3200"/>
              <a:t>_</a:t>
            </a:r>
            <a:r>
              <a:rPr lang="ko-KR" altLang="en-US" sz="1600"/>
              <a:t>프로젝트 개요</a:t>
            </a:r>
            <a:r>
              <a:rPr lang="en-US" altLang="ko-KR" sz="1600"/>
              <a:t>_</a:t>
            </a:r>
            <a:r>
              <a:rPr lang="ko-KR" altLang="en-US" sz="1600"/>
              <a:t>관련성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592682" y="2047257"/>
            <a:ext cx="8941777" cy="388289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훈련 과정에서 배운 </a:t>
            </a:r>
            <a:r>
              <a:rPr lang="en-US" altLang="ko-KR"/>
              <a:t>Linux &amp; Docker &amp; Vmware </a:t>
            </a:r>
            <a:r>
              <a:rPr lang="ko-KR" altLang="en-US"/>
              <a:t>를 접목시킨 프로그램입니다</a:t>
            </a:r>
            <a:r>
              <a:rPr lang="en-US" altLang="ko-KR"/>
              <a:t>.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altLang="ko-KR"/>
              <a:t>Docker </a:t>
            </a:r>
            <a:r>
              <a:rPr lang="ko-KR" altLang="en-US"/>
              <a:t>에 대한 학습을 바탕으로 진행한 토이 프로젝트이며</a:t>
            </a:r>
            <a:r>
              <a:rPr lang="en-US" altLang="ko-KR"/>
              <a:t>, </a:t>
            </a:r>
            <a:r>
              <a:rPr lang="ko-KR" altLang="en-US"/>
              <a:t>주된 환경은 </a:t>
            </a:r>
            <a:r>
              <a:rPr lang="en-US" altLang="ko-KR"/>
              <a:t>Vmware </a:t>
            </a:r>
            <a:r>
              <a:rPr lang="ko-KR" altLang="en-US"/>
              <a:t>를 통한 </a:t>
            </a:r>
            <a:r>
              <a:rPr lang="en-US" altLang="ko-KR"/>
              <a:t>Linux </a:t>
            </a:r>
            <a:r>
              <a:rPr lang="ko-KR" altLang="en-US"/>
              <a:t>환경입니다</a:t>
            </a:r>
            <a:r>
              <a:rPr lang="en-US" altLang="ko-KR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훈련 과정에서의 학습을 뼈대로 삼고</a:t>
            </a:r>
            <a:r>
              <a:rPr lang="en-US" altLang="ko-KR"/>
              <a:t>, </a:t>
            </a:r>
            <a:r>
              <a:rPr lang="ko-KR" altLang="en-US"/>
              <a:t>관련된 모니터링 기술과 저장소 기술을 자체적인 학습을 통해 프로젝트에 접목시켰습니다</a:t>
            </a:r>
            <a:r>
              <a:rPr lang="en-US" altLang="ko-KR"/>
              <a:t>. </a:t>
            </a:r>
          </a:p>
          <a:p>
            <a:pPr marL="285750" indent="-285750">
              <a:buFont typeface="Wingdings" panose="05000000000000000000" pitchFamily="2" charset="2"/>
              <a:buChar char="§"/>
            </a:pPr>
            <a:endParaRPr lang="en-US" altLang="ko-KR"/>
          </a:p>
          <a:p>
            <a:pPr marL="285750" indent="-285750">
              <a:buFont typeface="Wingdings" panose="05000000000000000000" pitchFamily="2" charset="2"/>
              <a:buChar char="§"/>
            </a:pPr>
            <a:r>
              <a:rPr lang="ko-KR" altLang="en-US"/>
              <a:t>이를 통해 기존 학습 내용에 대한 이해도 강화와 새로운 기술에 대한 학습이라는 두 마리의 토끼를 잡고자 합니다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461307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9314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/>
              <a:t>프로젝트 배경</a:t>
            </a:r>
            <a:r>
              <a:rPr lang="en-US" altLang="ko-KR" sz="3200"/>
              <a:t>_</a:t>
            </a:r>
            <a:r>
              <a:rPr lang="ko-KR" altLang="en-US" sz="1600"/>
              <a:t>프로젝트 개요</a:t>
            </a:r>
            <a:r>
              <a:rPr lang="en-US" altLang="ko-KR" sz="1600"/>
              <a:t>_</a:t>
            </a:r>
            <a:r>
              <a:rPr lang="ko-KR" altLang="en-US" sz="1600"/>
              <a:t>개발 환경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834846" y="5547705"/>
            <a:ext cx="8941777" cy="9245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/>
              <a:t>개발 환경에는 </a:t>
            </a:r>
            <a:r>
              <a:rPr lang="en-US" altLang="ko-KR"/>
              <a:t>Vmware, Linux OS, Docker </a:t>
            </a:r>
            <a:r>
              <a:rPr lang="ko-KR" altLang="en-US"/>
              <a:t>를 사용합니다</a:t>
            </a:r>
            <a:r>
              <a:rPr lang="en-US" altLang="ko-KR"/>
              <a:t>. Linux OS </a:t>
            </a:r>
            <a:r>
              <a:rPr lang="ko-KR" altLang="en-US"/>
              <a:t>를</a:t>
            </a:r>
            <a:endParaRPr lang="en-US" altLang="ko-KR"/>
          </a:p>
          <a:p>
            <a:r>
              <a:rPr lang="ko-KR" altLang="en-US"/>
              <a:t>설치한 </a:t>
            </a:r>
            <a:r>
              <a:rPr lang="en-US" altLang="ko-KR"/>
              <a:t>Vmware </a:t>
            </a:r>
            <a:r>
              <a:rPr lang="ko-KR" altLang="en-US"/>
              <a:t>가상 머신에</a:t>
            </a:r>
            <a:r>
              <a:rPr lang="en-US" altLang="ko-KR"/>
              <a:t> Docker </a:t>
            </a:r>
            <a:r>
              <a:rPr lang="ko-KR" altLang="en-US"/>
              <a:t>를 설치하여 진행합니다</a:t>
            </a:r>
            <a:endParaRPr lang="en-US" altLang="ko-KR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840" y="2548011"/>
            <a:ext cx="2238436" cy="166240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0690" y="1491138"/>
            <a:ext cx="3567641" cy="200588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745" y="2548012"/>
            <a:ext cx="2511048" cy="16624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5244" y="4242432"/>
            <a:ext cx="2058052" cy="1157654"/>
          </a:xfrm>
          <a:prstGeom prst="rect">
            <a:avLst/>
          </a:prstGeom>
        </p:spPr>
      </p:pic>
      <p:cxnSp>
        <p:nvCxnSpPr>
          <p:cNvPr id="10" name="직선 화살표 연결선 9"/>
          <p:cNvCxnSpPr>
            <a:stCxn id="2" idx="3"/>
          </p:cNvCxnSpPr>
          <p:nvPr/>
        </p:nvCxnSpPr>
        <p:spPr>
          <a:xfrm flipV="1">
            <a:off x="2871276" y="2548011"/>
            <a:ext cx="1041818" cy="8312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5" idx="1"/>
            <a:endCxn id="3" idx="3"/>
          </p:cNvCxnSpPr>
          <p:nvPr/>
        </p:nvCxnSpPr>
        <p:spPr>
          <a:xfrm flipH="1" flipV="1">
            <a:off x="7598331" y="2494081"/>
            <a:ext cx="1159414" cy="8851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>
            <a:stCxn id="7" idx="0"/>
          </p:cNvCxnSpPr>
          <p:nvPr/>
        </p:nvCxnSpPr>
        <p:spPr>
          <a:xfrm flipH="1" flipV="1">
            <a:off x="5943600" y="3497023"/>
            <a:ext cx="20670" cy="7454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3140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9314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/>
              <a:t>프로젝트 배경</a:t>
            </a:r>
            <a:r>
              <a:rPr lang="en-US" altLang="ko-KR" sz="3200"/>
              <a:t>_</a:t>
            </a:r>
            <a:r>
              <a:rPr lang="ko-KR" altLang="en-US" sz="1600"/>
              <a:t>기술 스택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모서리가 둥근 직사각형 7"/>
          <p:cNvSpPr/>
          <p:nvPr/>
        </p:nvSpPr>
        <p:spPr>
          <a:xfrm>
            <a:off x="1834846" y="5547705"/>
            <a:ext cx="8941777" cy="924542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/>
              <a:t>linux, Docker, Docker Swarm mode, cAdvisor, Prometheus, Grafana, Harbor </a:t>
            </a:r>
            <a:r>
              <a:rPr lang="ko-KR" altLang="en-US"/>
              <a:t>를 사용합니다</a:t>
            </a:r>
            <a:endParaRPr lang="en-US" altLang="ko-KR"/>
          </a:p>
        </p:txBody>
      </p:sp>
      <p:pic>
        <p:nvPicPr>
          <p:cNvPr id="2050" name="Picture 2" descr="Docker - 실전코딩">
            <a:extLst>
              <a:ext uri="{FF2B5EF4-FFF2-40B4-BE49-F238E27FC236}">
                <a16:creationId xmlns:a16="http://schemas.microsoft.com/office/drawing/2014/main" id="{C90D43F2-EF83-6FCB-093E-B9EC435C7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584" y="1690915"/>
            <a:ext cx="2649297" cy="681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inux] vi 특정 단어 라인 삭제">
            <a:extLst>
              <a:ext uri="{FF2B5EF4-FFF2-40B4-BE49-F238E27FC236}">
                <a16:creationId xmlns:a16="http://schemas.microsoft.com/office/drawing/2014/main" id="{C4ACF2D7-015D-0B43-CF2C-E8AB018570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8720" y="1569174"/>
            <a:ext cx="2188264" cy="92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ocker 기본(6/8)] Docker의 Container Ochestartion: Swarm | by yjs0997 | DT  Evangelist 기술 블로그 | Medium">
            <a:extLst>
              <a:ext uri="{FF2B5EF4-FFF2-40B4-BE49-F238E27FC236}">
                <a16:creationId xmlns:a16="http://schemas.microsoft.com/office/drawing/2014/main" id="{C0399825-23A6-C0D3-C3FC-1AF74C5B14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61057" y="1358346"/>
            <a:ext cx="2912002" cy="131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Using cAdvisor to Monitor Docker Containers | Tutum Blog">
            <a:extLst>
              <a:ext uri="{FF2B5EF4-FFF2-40B4-BE49-F238E27FC236}">
                <a16:creationId xmlns:a16="http://schemas.microsoft.com/office/drawing/2014/main" id="{53105743-51B0-D640-E653-C2F034C4AB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572" y="3787182"/>
            <a:ext cx="1886548" cy="955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Prometheus Grafana Dashboard | Examples + How To | OpenLogic">
            <a:extLst>
              <a:ext uri="{FF2B5EF4-FFF2-40B4-BE49-F238E27FC236}">
                <a16:creationId xmlns:a16="http://schemas.microsoft.com/office/drawing/2014/main" id="{F5BD7729-4FCA-434E-8A73-F0C1F40D62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584" y="3559361"/>
            <a:ext cx="2116058" cy="1410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arbor를 이용한 Private Docker Registry 구축">
            <a:extLst>
              <a:ext uri="{FF2B5EF4-FFF2-40B4-BE49-F238E27FC236}">
                <a16:creationId xmlns:a16="http://schemas.microsoft.com/office/drawing/2014/main" id="{48A575AB-F838-99A9-50A2-0AE6E4E95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3280" y="3741061"/>
            <a:ext cx="3500846" cy="995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42896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9314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/>
              <a:t>프로젝트 배경</a:t>
            </a:r>
            <a:r>
              <a:rPr lang="en-US" altLang="ko-KR" sz="3200"/>
              <a:t>_</a:t>
            </a:r>
            <a:r>
              <a:rPr lang="ko-KR" altLang="en-US" sz="1600"/>
              <a:t>프로젝트 </a:t>
            </a:r>
            <a:r>
              <a:rPr lang="en-US" altLang="ko-KR" sz="1600"/>
              <a:t>Node </a:t>
            </a:r>
            <a:r>
              <a:rPr lang="ko-KR" altLang="en-US" sz="1600"/>
              <a:t>구조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114" y="1813149"/>
            <a:ext cx="7566295" cy="4060112"/>
          </a:xfrm>
          <a:prstGeom prst="rect">
            <a:avLst/>
          </a:prstGeom>
        </p:spPr>
      </p:pic>
      <p:sp>
        <p:nvSpPr>
          <p:cNvPr id="63" name="모서리가 둥근 직사각형 62"/>
          <p:cNvSpPr/>
          <p:nvPr/>
        </p:nvSpPr>
        <p:spPr>
          <a:xfrm>
            <a:off x="8220808" y="1971412"/>
            <a:ext cx="3648808" cy="3699626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8451606" y="2288934"/>
            <a:ext cx="3327888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 </a:t>
            </a:r>
            <a:r>
              <a:rPr lang="en-US" altLang="ko-KR" sz="1400" b="1"/>
              <a:t>Node </a:t>
            </a:r>
            <a:r>
              <a:rPr lang="ko-KR" altLang="en-US" sz="1400" b="1"/>
              <a:t>구조</a:t>
            </a:r>
            <a:endParaRPr lang="en-US" altLang="ko-KR" sz="1400" b="1"/>
          </a:p>
          <a:p>
            <a:endParaRPr lang="en-US" altLang="ko-KR" sz="1400"/>
          </a:p>
          <a:p>
            <a:pPr marL="342900" indent="-342900">
              <a:buAutoNum type="arabicPeriod"/>
            </a:pPr>
            <a:r>
              <a:rPr lang="en-US" altLang="ko-KR" sz="1400"/>
              <a:t>Manger Node : Dialog, Image </a:t>
            </a:r>
            <a:r>
              <a:rPr lang="ko-KR" altLang="en-US" sz="1400"/>
              <a:t>생성</a:t>
            </a:r>
            <a:r>
              <a:rPr lang="en-US" altLang="ko-KR" sz="1400"/>
              <a:t>, Worker Node </a:t>
            </a:r>
            <a:r>
              <a:rPr lang="ko-KR" altLang="en-US" sz="1400"/>
              <a:t>에 명령 전달과 같은 주 기능</a:t>
            </a:r>
            <a:endParaRPr lang="en-US" altLang="ko-KR" sz="1400"/>
          </a:p>
          <a:p>
            <a:pPr marL="342900" indent="-342900">
              <a:buAutoNum type="arabicPeriod"/>
            </a:pPr>
            <a:endParaRPr lang="en-US" altLang="ko-KR" sz="1400"/>
          </a:p>
          <a:p>
            <a:pPr marL="342900" indent="-342900">
              <a:buAutoNum type="arabicPeriod"/>
            </a:pPr>
            <a:r>
              <a:rPr lang="en-US" altLang="ko-KR" sz="1400"/>
              <a:t> Worker Node : </a:t>
            </a:r>
            <a:r>
              <a:rPr lang="ko-KR" altLang="en-US" sz="1400"/>
              <a:t>서비스의 주 컨테이너들이 위치</a:t>
            </a:r>
            <a:r>
              <a:rPr lang="en-US" altLang="ko-KR" sz="1400"/>
              <a:t>, Image Pull </a:t>
            </a:r>
            <a:r>
              <a:rPr lang="ko-KR" altLang="en-US" sz="1400"/>
              <a:t>을 통한 컨테이너 배포</a:t>
            </a:r>
            <a:endParaRPr lang="en-US" altLang="ko-KR" sz="1400"/>
          </a:p>
          <a:p>
            <a:pPr marL="342900" indent="-342900">
              <a:buAutoNum type="arabicPeriod"/>
            </a:pPr>
            <a:endParaRPr lang="en-US" altLang="ko-KR" sz="1400"/>
          </a:p>
          <a:p>
            <a:pPr marL="342900" indent="-342900">
              <a:buAutoNum type="arabicPeriod"/>
            </a:pPr>
            <a:r>
              <a:rPr lang="en-US" altLang="ko-KR" sz="1400"/>
              <a:t>Repo Node : Harbor </a:t>
            </a:r>
            <a:r>
              <a:rPr lang="ko-KR" altLang="en-US" sz="1400"/>
              <a:t>를 이용한 사설 저장소가 위치하며</a:t>
            </a:r>
            <a:r>
              <a:rPr lang="en-US" altLang="ko-KR" sz="1400"/>
              <a:t>, </a:t>
            </a:r>
            <a:r>
              <a:rPr lang="ko-KR" altLang="en-US" sz="1400"/>
              <a:t>각 </a:t>
            </a:r>
            <a:r>
              <a:rPr lang="en-US" altLang="ko-KR" sz="1400"/>
              <a:t>Node </a:t>
            </a:r>
            <a:r>
              <a:rPr lang="ko-KR" altLang="en-US" sz="1400"/>
              <a:t>들에게 </a:t>
            </a:r>
            <a:r>
              <a:rPr lang="en-US" altLang="ko-KR" sz="1400"/>
              <a:t>Image PUSH &amp; PULL </a:t>
            </a:r>
            <a:r>
              <a:rPr lang="ko-KR" altLang="en-US" sz="1400"/>
              <a:t>을 제공합니다</a:t>
            </a:r>
          </a:p>
        </p:txBody>
      </p:sp>
    </p:spTree>
    <p:extLst>
      <p:ext uri="{BB962C8B-B14F-4D97-AF65-F5344CB8AC3E}">
        <p14:creationId xmlns:p14="http://schemas.microsoft.com/office/powerpoint/2010/main" val="10255009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71981" y="478332"/>
            <a:ext cx="93147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ko-KR" altLang="en-US" sz="3200"/>
              <a:t>프로젝트 배경</a:t>
            </a:r>
            <a:r>
              <a:rPr lang="en-US" altLang="ko-KR" sz="3200"/>
              <a:t>_</a:t>
            </a:r>
            <a:r>
              <a:rPr lang="ko-KR" altLang="en-US" sz="1600"/>
              <a:t>프로젝트 </a:t>
            </a:r>
            <a:r>
              <a:rPr lang="en-US" altLang="ko-KR" sz="1600"/>
              <a:t>Monitoring </a:t>
            </a:r>
            <a:r>
              <a:rPr lang="ko-KR" altLang="en-US" sz="1600"/>
              <a:t>구조</a:t>
            </a:r>
          </a:p>
        </p:txBody>
      </p:sp>
      <p:cxnSp>
        <p:nvCxnSpPr>
          <p:cNvPr id="6" name="직선 연결선 5"/>
          <p:cNvCxnSpPr/>
          <p:nvPr/>
        </p:nvCxnSpPr>
        <p:spPr>
          <a:xfrm>
            <a:off x="477870" y="1201934"/>
            <a:ext cx="10972800" cy="879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모서리가 둥근 직사각형 62"/>
          <p:cNvSpPr/>
          <p:nvPr/>
        </p:nvSpPr>
        <p:spPr>
          <a:xfrm>
            <a:off x="8220808" y="1971412"/>
            <a:ext cx="3648808" cy="2750057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8381268" y="2201011"/>
            <a:ext cx="33278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/>
              <a:t> </a:t>
            </a:r>
            <a:r>
              <a:rPr lang="ko-KR" altLang="en-US" sz="1400" b="1"/>
              <a:t>모니터링</a:t>
            </a:r>
            <a:r>
              <a:rPr lang="en-US" altLang="ko-KR" sz="1400" b="1"/>
              <a:t> </a:t>
            </a:r>
            <a:r>
              <a:rPr lang="ko-KR" altLang="en-US" sz="1400" b="1"/>
              <a:t>구조 </a:t>
            </a:r>
            <a:r>
              <a:rPr lang="en-US" altLang="ko-KR" sz="1400" b="1"/>
              <a:t>– Manager Node</a:t>
            </a:r>
          </a:p>
          <a:p>
            <a:endParaRPr lang="en-US" altLang="ko-KR" sz="1400"/>
          </a:p>
          <a:p>
            <a:r>
              <a:rPr lang="en-US" altLang="ko-KR" sz="1600"/>
              <a:t>Grafana </a:t>
            </a:r>
            <a:r>
              <a:rPr lang="ko-KR" altLang="en-US" sz="1600"/>
              <a:t>와 </a:t>
            </a:r>
            <a:r>
              <a:rPr lang="en-US" altLang="ko-KR" sz="1600"/>
              <a:t>Prometheus </a:t>
            </a:r>
            <a:r>
              <a:rPr lang="ko-KR" altLang="en-US" sz="1600"/>
              <a:t>가 위치하며</a:t>
            </a:r>
            <a:r>
              <a:rPr lang="en-US" altLang="ko-KR" sz="1600"/>
              <a:t>, Prometheus </a:t>
            </a:r>
            <a:r>
              <a:rPr lang="ko-KR" altLang="en-US" sz="1600"/>
              <a:t>는 </a:t>
            </a:r>
            <a:r>
              <a:rPr lang="en-US" altLang="ko-KR" sz="1600"/>
              <a:t>Service Discovery </a:t>
            </a:r>
            <a:r>
              <a:rPr lang="ko-KR" altLang="en-US" sz="1600"/>
              <a:t>를 참조하여</a:t>
            </a:r>
            <a:r>
              <a:rPr lang="en-US" altLang="ko-KR" sz="1600"/>
              <a:t>, Target </a:t>
            </a:r>
            <a:r>
              <a:rPr lang="ko-KR" altLang="en-US" sz="1600"/>
              <a:t>의 </a:t>
            </a:r>
            <a:r>
              <a:rPr lang="en-US" altLang="ko-KR" sz="1600"/>
              <a:t>Data </a:t>
            </a:r>
            <a:r>
              <a:rPr lang="ko-KR" altLang="en-US" sz="1600"/>
              <a:t>를 </a:t>
            </a:r>
            <a:r>
              <a:rPr lang="en-US" altLang="ko-KR" sz="1600"/>
              <a:t>Metrics Api </a:t>
            </a:r>
            <a:r>
              <a:rPr lang="ko-KR" altLang="en-US" sz="1600"/>
              <a:t>방식으로 수집하는 </a:t>
            </a:r>
            <a:r>
              <a:rPr lang="en-US" altLang="ko-KR" sz="1600"/>
              <a:t>Pull </a:t>
            </a:r>
            <a:r>
              <a:rPr lang="ko-KR" altLang="en-US" sz="1600"/>
              <a:t>방식을 사용합니다</a:t>
            </a:r>
            <a:r>
              <a:rPr lang="en-US" altLang="ko-KR" sz="1600"/>
              <a:t>. </a:t>
            </a:r>
            <a:r>
              <a:rPr lang="ko-KR" altLang="en-US" sz="1600"/>
              <a:t>이를 </a:t>
            </a:r>
            <a:r>
              <a:rPr lang="en-US" altLang="ko-KR" sz="1600"/>
              <a:t>Grafana </a:t>
            </a:r>
            <a:r>
              <a:rPr lang="ko-KR" altLang="en-US" sz="1600"/>
              <a:t>를 통해 시각화 해서 확인합니다</a:t>
            </a:r>
            <a:endParaRPr lang="en-US" altLang="ko-KR" sz="160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8" y="1667241"/>
            <a:ext cx="7952073" cy="4504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268031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이온">
  <a:themeElements>
    <a:clrScheme name="Ion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EC76B5"/>
      </a:hlink>
      <a:folHlink>
        <a:srgbClr val="E8ACCD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A207AED3-9ABC-4A18-9978-A59B65688B1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273</TotalTime>
  <Words>1653</Words>
  <Application>Microsoft Office PowerPoint</Application>
  <PresentationFormat>와이드스크린</PresentationFormat>
  <Paragraphs>227</Paragraphs>
  <Slides>37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2" baseType="lpstr">
      <vt:lpstr>Arial</vt:lpstr>
      <vt:lpstr>Century Gothic</vt:lpstr>
      <vt:lpstr>Wingdings</vt:lpstr>
      <vt:lpstr>Wingdings 3</vt:lpstr>
      <vt:lpstr>이온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Thank You  For More Information  Velog :  https://velog.io/@lijahong Github : https://github.com/lijahong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lee jae hong</cp:lastModifiedBy>
  <cp:revision>21</cp:revision>
  <dcterms:created xsi:type="dcterms:W3CDTF">2022-09-01T10:00:56Z</dcterms:created>
  <dcterms:modified xsi:type="dcterms:W3CDTF">2022-09-04T12:35:29Z</dcterms:modified>
</cp:coreProperties>
</file>